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25"/>
  </p:notesMasterIdLst>
  <p:sldIdLst>
    <p:sldId id="384" r:id="rId3"/>
    <p:sldId id="385" r:id="rId4"/>
    <p:sldId id="256" r:id="rId5"/>
    <p:sldId id="364" r:id="rId6"/>
    <p:sldId id="365" r:id="rId7"/>
    <p:sldId id="379" r:id="rId8"/>
    <p:sldId id="383" r:id="rId9"/>
    <p:sldId id="366" r:id="rId10"/>
    <p:sldId id="370" r:id="rId11"/>
    <p:sldId id="353" r:id="rId12"/>
    <p:sldId id="375" r:id="rId13"/>
    <p:sldId id="350" r:id="rId14"/>
    <p:sldId id="373" r:id="rId15"/>
    <p:sldId id="374" r:id="rId16"/>
    <p:sldId id="378" r:id="rId17"/>
    <p:sldId id="377" r:id="rId18"/>
    <p:sldId id="376" r:id="rId19"/>
    <p:sldId id="368" r:id="rId20"/>
    <p:sldId id="363" r:id="rId21"/>
    <p:sldId id="382" r:id="rId22"/>
    <p:sldId id="387" r:id="rId23"/>
    <p:sldId id="38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4E4"/>
    <a:srgbClr val="D3FFFC"/>
    <a:srgbClr val="ADE5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83"/>
    <p:restoredTop sz="86395"/>
  </p:normalViewPr>
  <p:slideViewPr>
    <p:cSldViewPr snapToGrid="0" snapToObjects="1">
      <p:cViewPr varScale="1">
        <p:scale>
          <a:sx n="110" d="100"/>
          <a:sy n="110" d="100"/>
        </p:scale>
        <p:origin x="224"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E1A9E5E-004A-5545-923A-6209AC90C3DC}" type="datetimeFigureOut">
              <a:rPr lang="en-US" smtClean="0"/>
              <a:t>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00E42-FD01-0445-BC2A-0ED33E5FF585}" type="slidenum">
              <a:rPr lang="en-US" smtClean="0"/>
              <a:t>‹#›</a:t>
            </a:fld>
            <a:endParaRPr lang="en-US"/>
          </a:p>
        </p:txBody>
      </p:sp>
    </p:spTree>
    <p:extLst>
      <p:ext uri="{BB962C8B-B14F-4D97-AF65-F5344CB8AC3E}">
        <p14:creationId xmlns:p14="http://schemas.microsoft.com/office/powerpoint/2010/main" val="2773945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E00E42-FD01-0445-BC2A-0ED33E5FF585}" type="slidenum">
              <a:rPr lang="en-US" smtClean="0"/>
              <a:t>1</a:t>
            </a:fld>
            <a:endParaRPr lang="en-US"/>
          </a:p>
        </p:txBody>
      </p:sp>
    </p:spTree>
    <p:extLst>
      <p:ext uri="{BB962C8B-B14F-4D97-AF65-F5344CB8AC3E}">
        <p14:creationId xmlns:p14="http://schemas.microsoft.com/office/powerpoint/2010/main" val="36161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driving force is the difference between the membrane</a:t>
            </a:r>
            <a:r>
              <a:rPr lang="en-US" baseline="0" dirty="0"/>
              <a:t> voltage, V, and the equilibrium potential for a particular ion, E. The equilibrium potential is the potential at which a given ion species is in equilibrium. None flows in and none flows out. This mostly depends on the concentrations of that ion on the inside and outside of the cell. For example, K+ tends to have a higher concentration inside the cell than outside, so </a:t>
            </a:r>
            <a:r>
              <a:rPr lang="is-IS" baseline="0" dirty="0"/>
              <a:t>it tends to diffuse out of the cell. It takes a very negative voltage to reverse that. </a:t>
            </a:r>
          </a:p>
          <a:p>
            <a:r>
              <a:rPr lang="is-IS" baseline="0" dirty="0"/>
              <a:t>H&amp;H were able to use these driving forces to put more detail into their equation with the help of Ohm‘s law.</a:t>
            </a:r>
            <a:endParaRPr lang="en-US" dirty="0"/>
          </a:p>
        </p:txBody>
      </p:sp>
      <p:sp>
        <p:nvSpPr>
          <p:cNvPr id="4" name="Slide Number Placeholder 3"/>
          <p:cNvSpPr>
            <a:spLocks noGrp="1"/>
          </p:cNvSpPr>
          <p:nvPr>
            <p:ph type="sldNum" sz="quarter" idx="10"/>
          </p:nvPr>
        </p:nvSpPr>
        <p:spPr/>
        <p:txBody>
          <a:bodyPr/>
          <a:lstStyle/>
          <a:p>
            <a:fld id="{42E86423-4B9A-8049-B80D-1EA807A067C1}" type="slidenum">
              <a:rPr lang="en-US" altLang="en-US" smtClean="0"/>
              <a:pPr/>
              <a:t>10</a:t>
            </a:fld>
            <a:endParaRPr lang="en-US" altLang="en-US"/>
          </a:p>
        </p:txBody>
      </p:sp>
    </p:spTree>
    <p:extLst>
      <p:ext uri="{BB962C8B-B14F-4D97-AF65-F5344CB8AC3E}">
        <p14:creationId xmlns:p14="http://schemas.microsoft.com/office/powerpoint/2010/main" val="327845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they could put Ohm’s law together with this driving force into their voltage equation so that the amount of current flow generated by the K ions, for example, is described by the driving force for those ions times the conductance from K ion channels. </a:t>
            </a:r>
          </a:p>
          <a:p>
            <a:r>
              <a:rPr lang="en-US" dirty="0"/>
              <a:t>This is a nice model, but as it stands, it's not going to get you any actions potentials. </a:t>
            </a:r>
          </a:p>
          <a:p>
            <a:r>
              <a:rPr lang="en-US" dirty="0"/>
              <a:t>*They had to put in even more detail for the </a:t>
            </a:r>
            <a:r>
              <a:rPr lang="en-US" dirty="0" err="1"/>
              <a:t>conductances</a:t>
            </a:r>
            <a:r>
              <a:rPr lang="en-US" dirty="0"/>
              <a:t>. In experiments, they and others noticed that conductance wasn't constant. And it was already known that the conductors in the cell membrane – the ion channels – can open and close. So H&amp;H had to figure that the </a:t>
            </a:r>
            <a:r>
              <a:rPr lang="en-US" dirty="0" err="1"/>
              <a:t>conductances</a:t>
            </a:r>
            <a:r>
              <a:rPr lang="en-US" dirty="0"/>
              <a:t> are not static constants, *they change as a function of voltage and time. Hence why they're called voltage-dependent ion channels!</a:t>
            </a:r>
          </a:p>
          <a:p>
            <a:r>
              <a:rPr lang="en-US" dirty="0"/>
              <a:t>*The way they handled this was to express the conductance in terms of a static constant and some gating variables.</a:t>
            </a:r>
          </a:p>
          <a:p>
            <a:r>
              <a:rPr lang="en-US" dirty="0"/>
              <a:t>I'm going to focus on the K conductance.</a:t>
            </a:r>
          </a:p>
          <a:p>
            <a:r>
              <a:rPr lang="en-US" dirty="0" err="1"/>
              <a:t>G_bar</a:t>
            </a:r>
            <a:r>
              <a:rPr lang="en-US" dirty="0"/>
              <a:t> is the maximal conductance. It's a constant that tells you how much conductance there is when all of the K channels are totally open. So that’s the upper limit on conductance for K.</a:t>
            </a:r>
          </a:p>
        </p:txBody>
      </p:sp>
      <p:sp>
        <p:nvSpPr>
          <p:cNvPr id="4" name="Slide Number Placeholder 3"/>
          <p:cNvSpPr>
            <a:spLocks noGrp="1"/>
          </p:cNvSpPr>
          <p:nvPr>
            <p:ph type="sldNum" sz="quarter" idx="5"/>
          </p:nvPr>
        </p:nvSpPr>
        <p:spPr/>
        <p:txBody>
          <a:bodyPr/>
          <a:lstStyle/>
          <a:p>
            <a:fld id="{A9E00E42-FD01-0445-BC2A-0ED33E5FF585}" type="slidenum">
              <a:rPr lang="en-US" smtClean="0"/>
              <a:t>11</a:t>
            </a:fld>
            <a:endParaRPr lang="en-US"/>
          </a:p>
        </p:txBody>
      </p:sp>
    </p:spTree>
    <p:extLst>
      <p:ext uri="{BB962C8B-B14F-4D97-AF65-F5344CB8AC3E}">
        <p14:creationId xmlns:p14="http://schemas.microsoft.com/office/powerpoint/2010/main" val="3561913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gating variable, n, is the part that is dependent on voltage as you can see in this plot where voltage is on the x-axis. N goes from 0  to 1. </a:t>
            </a:r>
          </a:p>
          <a:p>
            <a:r>
              <a:rPr lang="en-US" dirty="0"/>
              <a:t>*When the voltage is really hyperpolarized, n is close to zero - so pretty much no K channels are open. </a:t>
            </a:r>
          </a:p>
          <a:p>
            <a:r>
              <a:rPr lang="en-US" dirty="0"/>
              <a:t>*As the voltage becomes more depolarized, a greater proportion of K channels are open.</a:t>
            </a:r>
          </a:p>
          <a:p>
            <a:r>
              <a:rPr lang="en-US" dirty="0"/>
              <a:t>*Finally, almost all of the K channels are open at very depolarized voltages. </a:t>
            </a:r>
          </a:p>
          <a:p>
            <a:r>
              <a:rPr lang="en-US" dirty="0"/>
              <a:t>The reason I wanted to tell you about gating variables is because modeling these gating variables …</a:t>
            </a:r>
          </a:p>
        </p:txBody>
      </p:sp>
      <p:sp>
        <p:nvSpPr>
          <p:cNvPr id="4" name="Slide Number Placeholder 3"/>
          <p:cNvSpPr>
            <a:spLocks noGrp="1"/>
          </p:cNvSpPr>
          <p:nvPr>
            <p:ph type="sldNum" sz="quarter" idx="10"/>
          </p:nvPr>
        </p:nvSpPr>
        <p:spPr/>
        <p:txBody>
          <a:bodyPr/>
          <a:lstStyle/>
          <a:p>
            <a:fld id="{42E86423-4B9A-8049-B80D-1EA807A067C1}" type="slidenum">
              <a:rPr lang="en-US" altLang="en-US" smtClean="0"/>
              <a:pPr/>
              <a:t>12</a:t>
            </a:fld>
            <a:endParaRPr lang="en-US" altLang="en-US"/>
          </a:p>
        </p:txBody>
      </p:sp>
    </p:spTree>
    <p:extLst>
      <p:ext uri="{BB962C8B-B14F-4D97-AF65-F5344CB8AC3E}">
        <p14:creationId xmlns:p14="http://schemas.microsoft.com/office/powerpoint/2010/main" val="4185341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When H&amp;H were fitting their model to the data, they found that </a:t>
            </a:r>
          </a:p>
          <a:p>
            <a:r>
              <a:rPr lang="en-US" dirty="0"/>
              <a:t>*an exponent of 4 happened to produce the best fit. Which seemed to indicate that there were </a:t>
            </a:r>
          </a:p>
          <a:p>
            <a:r>
              <a:rPr lang="en-US" dirty="0"/>
              <a:t>*4 gates that needed to be open before the maximum amount of conductance could be reached. Later, it was found that the K channel has </a:t>
            </a:r>
          </a:p>
          <a:p>
            <a:r>
              <a:rPr lang="en-US" dirty="0"/>
              <a:t>* 4 subunits which act like those gates. </a:t>
            </a:r>
          </a:p>
          <a:p>
            <a:r>
              <a:rPr lang="en-US" dirty="0"/>
              <a:t>So this model made a prediction about the number of K subunits based on just the behavior of the electrical currents. </a:t>
            </a:r>
          </a:p>
        </p:txBody>
      </p:sp>
      <p:sp>
        <p:nvSpPr>
          <p:cNvPr id="4" name="Slide Number Placeholder 3"/>
          <p:cNvSpPr>
            <a:spLocks noGrp="1"/>
          </p:cNvSpPr>
          <p:nvPr>
            <p:ph type="sldNum" sz="quarter" idx="5"/>
          </p:nvPr>
        </p:nvSpPr>
        <p:spPr/>
        <p:txBody>
          <a:bodyPr/>
          <a:lstStyle/>
          <a:p>
            <a:fld id="{A9E00E42-FD01-0445-BC2A-0ED33E5FF585}" type="slidenum">
              <a:rPr lang="en-US" smtClean="0"/>
              <a:t>13</a:t>
            </a:fld>
            <a:endParaRPr lang="en-US"/>
          </a:p>
        </p:txBody>
      </p:sp>
    </p:spTree>
    <p:extLst>
      <p:ext uri="{BB962C8B-B14F-4D97-AF65-F5344CB8AC3E}">
        <p14:creationId xmlns:p14="http://schemas.microsoft.com/office/powerpoint/2010/main" val="928597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 know all about the H&amp;H model, what can you do with a model? </a:t>
            </a:r>
          </a:p>
          <a:p>
            <a:r>
              <a:rPr lang="en-US" dirty="0"/>
              <a:t>Well, you've got a K current and a Na current. You can...</a:t>
            </a:r>
          </a:p>
        </p:txBody>
      </p:sp>
      <p:sp>
        <p:nvSpPr>
          <p:cNvPr id="4" name="Slide Number Placeholder 3"/>
          <p:cNvSpPr>
            <a:spLocks noGrp="1"/>
          </p:cNvSpPr>
          <p:nvPr>
            <p:ph type="sldNum" sz="quarter" idx="5"/>
          </p:nvPr>
        </p:nvSpPr>
        <p:spPr/>
        <p:txBody>
          <a:bodyPr/>
          <a:lstStyle/>
          <a:p>
            <a:fld id="{A9E00E42-FD01-0445-BC2A-0ED33E5FF585}" type="slidenum">
              <a:rPr lang="en-US" smtClean="0"/>
              <a:t>14</a:t>
            </a:fld>
            <a:endParaRPr lang="en-US"/>
          </a:p>
        </p:txBody>
      </p:sp>
    </p:spTree>
    <p:extLst>
      <p:ext uri="{BB962C8B-B14F-4D97-AF65-F5344CB8AC3E}">
        <p14:creationId xmlns:p14="http://schemas.microsoft.com/office/powerpoint/2010/main" val="630807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Chloride current, or you can...</a:t>
            </a:r>
          </a:p>
        </p:txBody>
      </p:sp>
      <p:sp>
        <p:nvSpPr>
          <p:cNvPr id="4" name="Slide Number Placeholder 3"/>
          <p:cNvSpPr>
            <a:spLocks noGrp="1"/>
          </p:cNvSpPr>
          <p:nvPr>
            <p:ph type="sldNum" sz="quarter" idx="5"/>
          </p:nvPr>
        </p:nvSpPr>
        <p:spPr/>
        <p:txBody>
          <a:bodyPr/>
          <a:lstStyle/>
          <a:p>
            <a:fld id="{A9E00E42-FD01-0445-BC2A-0ED33E5FF585}" type="slidenum">
              <a:rPr lang="en-US" smtClean="0"/>
              <a:t>15</a:t>
            </a:fld>
            <a:endParaRPr lang="en-US"/>
          </a:p>
        </p:txBody>
      </p:sp>
    </p:spTree>
    <p:extLst>
      <p:ext uri="{BB962C8B-B14F-4D97-AF65-F5344CB8AC3E}">
        <p14:creationId xmlns:p14="http://schemas.microsoft.com/office/powerpoint/2010/main" val="22537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*inject a current signal into your model neuron. Depending on the parameters, you might need a pulse of current to get APs going in the model.</a:t>
            </a:r>
          </a:p>
          <a:p>
            <a:endParaRPr lang="en-US" dirty="0"/>
          </a:p>
          <a:p>
            <a:r>
              <a:rPr lang="en-US" dirty="0"/>
              <a:t>or you can ...</a:t>
            </a:r>
          </a:p>
        </p:txBody>
      </p:sp>
      <p:sp>
        <p:nvSpPr>
          <p:cNvPr id="4" name="Slide Number Placeholder 3"/>
          <p:cNvSpPr>
            <a:spLocks noGrp="1"/>
          </p:cNvSpPr>
          <p:nvPr>
            <p:ph type="sldNum" sz="quarter" idx="5"/>
          </p:nvPr>
        </p:nvSpPr>
        <p:spPr/>
        <p:txBody>
          <a:bodyPr/>
          <a:lstStyle/>
          <a:p>
            <a:fld id="{A9E00E42-FD01-0445-BC2A-0ED33E5FF585}" type="slidenum">
              <a:rPr lang="en-US" smtClean="0"/>
              <a:t>16</a:t>
            </a:fld>
            <a:endParaRPr lang="en-US"/>
          </a:p>
        </p:txBody>
      </p:sp>
    </p:spTree>
    <p:extLst>
      <p:ext uri="{BB962C8B-B14F-4D97-AF65-F5344CB8AC3E}">
        <p14:creationId xmlns:p14="http://schemas.microsoft.com/office/powerpoint/2010/main" val="392801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it to other neurons with a synaptic current.</a:t>
            </a:r>
          </a:p>
          <a:p>
            <a:endParaRPr lang="en-US" dirty="0"/>
          </a:p>
          <a:p>
            <a:r>
              <a:rPr lang="en-US" dirty="0"/>
              <a:t>There are endless possibilities for what you can create with this model as a foundation.</a:t>
            </a:r>
          </a:p>
        </p:txBody>
      </p:sp>
      <p:sp>
        <p:nvSpPr>
          <p:cNvPr id="4" name="Slide Number Placeholder 3"/>
          <p:cNvSpPr>
            <a:spLocks noGrp="1"/>
          </p:cNvSpPr>
          <p:nvPr>
            <p:ph type="sldNum" sz="quarter" idx="5"/>
          </p:nvPr>
        </p:nvSpPr>
        <p:spPr/>
        <p:txBody>
          <a:bodyPr/>
          <a:lstStyle/>
          <a:p>
            <a:fld id="{A9E00E42-FD01-0445-BC2A-0ED33E5FF585}" type="slidenum">
              <a:rPr lang="en-US" smtClean="0"/>
              <a:t>17</a:t>
            </a:fld>
            <a:endParaRPr lang="en-US"/>
          </a:p>
        </p:txBody>
      </p:sp>
    </p:spTree>
    <p:extLst>
      <p:ext uri="{BB962C8B-B14F-4D97-AF65-F5344CB8AC3E}">
        <p14:creationId xmlns:p14="http://schemas.microsoft.com/office/powerpoint/2010/main" val="420029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detailed voltage equation, there are a lot of things here that you could *tweak. Modifying your model would let you see what the action potentials might look like when, for example, the equilibrium potential for Na is changed. Or maybe you want to see what happens when the cell has fewer K channels. Then you’d reduce the K conductance. In fact, that’s what a computational neuroscientist who studies epilepsy might do because of the known links to K channel abnormalities that neurobiologists have discovered.</a:t>
            </a:r>
          </a:p>
          <a:p>
            <a:endParaRPr lang="en-US" dirty="0"/>
          </a:p>
          <a:p>
            <a:r>
              <a:rPr lang="en-US" dirty="0"/>
              <a:t>{Models help us understand complex systems and to make predictions. The HH model predicted subunit structure of ion channels and inactivation mechanisms. </a:t>
            </a:r>
          </a:p>
          <a:p>
            <a:r>
              <a:rPr lang="en-US" dirty="0"/>
              <a:t>Can do mathematical analysis. }</a:t>
            </a:r>
          </a:p>
          <a:p>
            <a:endParaRPr lang="en-US" dirty="0"/>
          </a:p>
          <a:p>
            <a:endParaRPr lang="en-US" dirty="0"/>
          </a:p>
        </p:txBody>
      </p:sp>
      <p:sp>
        <p:nvSpPr>
          <p:cNvPr id="4" name="Slide Number Placeholder 3"/>
          <p:cNvSpPr>
            <a:spLocks noGrp="1"/>
          </p:cNvSpPr>
          <p:nvPr>
            <p:ph type="sldNum" sz="quarter" idx="5"/>
          </p:nvPr>
        </p:nvSpPr>
        <p:spPr/>
        <p:txBody>
          <a:bodyPr/>
          <a:lstStyle/>
          <a:p>
            <a:fld id="{A9E00E42-FD01-0445-BC2A-0ED33E5FF585}" type="slidenum">
              <a:rPr lang="en-US" smtClean="0"/>
              <a:t>18</a:t>
            </a:fld>
            <a:endParaRPr lang="en-US"/>
          </a:p>
        </p:txBody>
      </p:sp>
    </p:spTree>
    <p:extLst>
      <p:ext uri="{BB962C8B-B14F-4D97-AF65-F5344CB8AC3E}">
        <p14:creationId xmlns:p14="http://schemas.microsoft.com/office/powerpoint/2010/main" val="3590525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build models? I hope I've conveyed to you that </a:t>
            </a:r>
          </a:p>
          <a:p>
            <a:r>
              <a:rPr lang="en-US" dirty="0"/>
              <a:t>*Models help us understand complex systems. It’s not so easy to imagine how K and Na ions interact in a neuron to produce an action potential, but a model can help you to see exactly how that happens – and why that happens. Turns out it was just physics.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Take the H&amp;H voltage equation, for example. At its core it’s a differential equation. There are mathematical tools and methods for studying those kinds of equations and determining whether a system produces oscillations, or only produces transient responses. The equation can be analyzed to tell us how the system behaves under different conditions. Some of those conditions might be very difficult to create experimentally but very easy in a model.</a:t>
            </a:r>
          </a:p>
          <a:p>
            <a:endParaRPr lang="en-US" dirty="0"/>
          </a:p>
          <a:p>
            <a:r>
              <a:rPr lang="en-US" dirty="0"/>
              <a:t>*Models also allow us to make predictions about biology. The HH model predicted the subunit structure of ion channels and inactivation mechanisms. This is useful because ion channel subunits are really tiny and you just can’t see them under most kinds of microscopes. So how would you ever know that there are 4 of them?! There are actually lots of different ways to go about determining the structure of ion channels, and building a model of the current dynamics through those channels is one way to “see” what’s there.</a:t>
            </a:r>
          </a:p>
          <a:p>
            <a:endParaRPr lang="en-US" dirty="0"/>
          </a:p>
          <a:p>
            <a:r>
              <a:rPr lang="en-US" dirty="0"/>
              <a:t>That’s all I have but please feel free to ask me anything. There are no dumb questions! Also, if neuron models sound interesting to you, I already have some openings in my lab for student researchers. Please get in touch with me to discuss if that’s something you might like to do. </a:t>
            </a:r>
          </a:p>
          <a:p>
            <a:endParaRPr lang="en-US" dirty="0"/>
          </a:p>
        </p:txBody>
      </p:sp>
      <p:sp>
        <p:nvSpPr>
          <p:cNvPr id="4" name="Slide Number Placeholder 3"/>
          <p:cNvSpPr>
            <a:spLocks noGrp="1"/>
          </p:cNvSpPr>
          <p:nvPr>
            <p:ph type="sldNum" sz="quarter" idx="5"/>
          </p:nvPr>
        </p:nvSpPr>
        <p:spPr/>
        <p:txBody>
          <a:bodyPr/>
          <a:lstStyle/>
          <a:p>
            <a:fld id="{A9E00E42-FD01-0445-BC2A-0ED33E5FF585}" type="slidenum">
              <a:rPr lang="en-US" smtClean="0"/>
              <a:t>19</a:t>
            </a:fld>
            <a:endParaRPr lang="en-US"/>
          </a:p>
        </p:txBody>
      </p:sp>
    </p:spTree>
    <p:extLst>
      <p:ext uri="{BB962C8B-B14F-4D97-AF65-F5344CB8AC3E}">
        <p14:creationId xmlns:p14="http://schemas.microsoft.com/office/powerpoint/2010/main" val="350176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E00E42-FD01-0445-BC2A-0ED33E5FF585}" type="slidenum">
              <a:rPr lang="en-US" smtClean="0"/>
              <a:t>2</a:t>
            </a:fld>
            <a:endParaRPr lang="en-US"/>
          </a:p>
        </p:txBody>
      </p:sp>
    </p:spTree>
    <p:extLst>
      <p:ext uri="{BB962C8B-B14F-4D97-AF65-F5344CB8AC3E}">
        <p14:creationId xmlns:p14="http://schemas.microsoft.com/office/powerpoint/2010/main" val="430901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E00E42-FD01-0445-BC2A-0ED33E5FF585}" type="slidenum">
              <a:rPr lang="en-US" smtClean="0"/>
              <a:t>20</a:t>
            </a:fld>
            <a:endParaRPr lang="en-US"/>
          </a:p>
        </p:txBody>
      </p:sp>
    </p:spTree>
    <p:extLst>
      <p:ext uri="{BB962C8B-B14F-4D97-AF65-F5344CB8AC3E}">
        <p14:creationId xmlns:p14="http://schemas.microsoft.com/office/powerpoint/2010/main" val="3807453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E00E42-FD01-0445-BC2A-0ED33E5FF585}" type="slidenum">
              <a:rPr lang="en-US" smtClean="0"/>
              <a:t>21</a:t>
            </a:fld>
            <a:endParaRPr lang="en-US"/>
          </a:p>
        </p:txBody>
      </p:sp>
    </p:spTree>
    <p:extLst>
      <p:ext uri="{BB962C8B-B14F-4D97-AF65-F5344CB8AC3E}">
        <p14:creationId xmlns:p14="http://schemas.microsoft.com/office/powerpoint/2010/main" val="2545433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E00E42-FD01-0445-BC2A-0ED33E5FF585}" type="slidenum">
              <a:rPr lang="en-US" smtClean="0"/>
              <a:t>22</a:t>
            </a:fld>
            <a:endParaRPr lang="en-US"/>
          </a:p>
        </p:txBody>
      </p:sp>
    </p:spTree>
    <p:extLst>
      <p:ext uri="{BB962C8B-B14F-4D97-AF65-F5344CB8AC3E}">
        <p14:creationId xmlns:p14="http://schemas.microsoft.com/office/powerpoint/2010/main" val="96703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talk about modeling the AP and about why that’s a useful thing to do.</a:t>
            </a:r>
          </a:p>
          <a:p>
            <a:endParaRPr lang="en-US" dirty="0"/>
          </a:p>
          <a:p>
            <a:r>
              <a:rPr lang="en-US" dirty="0"/>
              <a:t>In my 15 minutes I’m going to tell you the story of an equation and I hope you stick with me even if equations freak you out. Feel free to interrupt and ask me to clarify anything that isn’t clear to you. </a:t>
            </a:r>
          </a:p>
          <a:p>
            <a:endParaRPr lang="en-US" dirty="0"/>
          </a:p>
        </p:txBody>
      </p:sp>
      <p:sp>
        <p:nvSpPr>
          <p:cNvPr id="4" name="Slide Number Placeholder 3"/>
          <p:cNvSpPr>
            <a:spLocks noGrp="1"/>
          </p:cNvSpPr>
          <p:nvPr>
            <p:ph type="sldNum" sz="quarter" idx="5"/>
          </p:nvPr>
        </p:nvSpPr>
        <p:spPr/>
        <p:txBody>
          <a:bodyPr/>
          <a:lstStyle/>
          <a:p>
            <a:fld id="{A9E00E42-FD01-0445-BC2A-0ED33E5FF585}" type="slidenum">
              <a:rPr lang="en-US" smtClean="0"/>
              <a:t>3</a:t>
            </a:fld>
            <a:endParaRPr lang="en-US"/>
          </a:p>
        </p:txBody>
      </p:sp>
    </p:spTree>
    <p:extLst>
      <p:ext uri="{BB962C8B-B14F-4D97-AF65-F5344CB8AC3E}">
        <p14:creationId xmlns:p14="http://schemas.microsoft.com/office/powerpoint/2010/main" val="221733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you’ll get to explore a computational model of a neuron that was developed by H&amp;H.</a:t>
            </a:r>
          </a:p>
          <a:p>
            <a:r>
              <a:rPr lang="en-US" dirty="0"/>
              <a:t>H&amp;H won the Nobel prize in 1963 for having the insight to think of a neuron as a tiny electrical circuit.</a:t>
            </a:r>
          </a:p>
          <a:p>
            <a:r>
              <a:rPr lang="en-US" dirty="0"/>
              <a:t>They used some of the cutting edge techniques of their day in electrophysiology to record the electrical properties of neurons and to gather data. And they used that data to build a model. </a:t>
            </a:r>
          </a:p>
          <a:p>
            <a:r>
              <a:rPr lang="en-US" dirty="0"/>
              <a:t>They made one of the most famous models in neuroscience – a model of the AP. Even though they're shown here with a lobster, they used the giant squid axon for their recordings. Back then, researchers loved the giant squid axon because its large size made it possible to insert an electrode and to record the electrical activity in the neuron.</a:t>
            </a:r>
          </a:p>
        </p:txBody>
      </p:sp>
      <p:sp>
        <p:nvSpPr>
          <p:cNvPr id="4" name="Slide Number Placeholder 3"/>
          <p:cNvSpPr>
            <a:spLocks noGrp="1"/>
          </p:cNvSpPr>
          <p:nvPr>
            <p:ph type="sldNum" sz="quarter" idx="5"/>
          </p:nvPr>
        </p:nvSpPr>
        <p:spPr/>
        <p:txBody>
          <a:bodyPr/>
          <a:lstStyle/>
          <a:p>
            <a:fld id="{A9E00E42-FD01-0445-BC2A-0ED33E5FF585}" type="slidenum">
              <a:rPr lang="en-US" smtClean="0"/>
              <a:t>4</a:t>
            </a:fld>
            <a:endParaRPr lang="en-US"/>
          </a:p>
        </p:txBody>
      </p:sp>
    </p:spTree>
    <p:extLst>
      <p:ext uri="{BB962C8B-B14F-4D97-AF65-F5344CB8AC3E}">
        <p14:creationId xmlns:p14="http://schemas.microsoft.com/office/powerpoint/2010/main" val="306903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advance that H&amp;H made was to not only think of the neuron as an electrical system, but to model it as one too. They relied on the </a:t>
            </a:r>
          </a:p>
          <a:p>
            <a:r>
              <a:rPr lang="en-US" dirty="0"/>
              <a:t>*known laws and equations governing electricity. For example, they knew that </a:t>
            </a:r>
          </a:p>
          <a:p>
            <a:r>
              <a:rPr lang="en-US" dirty="0"/>
              <a:t>*current - which is the flow of charge or the flow of ions – is equal to </a:t>
            </a:r>
          </a:p>
          <a:p>
            <a:r>
              <a:rPr lang="en-US" dirty="0"/>
              <a:t>*something called capacitance – which I’ll explain in a moment - times </a:t>
            </a:r>
          </a:p>
          <a:p>
            <a:r>
              <a:rPr lang="en-US" dirty="0"/>
              <a:t>*the change in voltage over time. </a:t>
            </a:r>
          </a:p>
          <a:p>
            <a:r>
              <a:rPr lang="en-US" dirty="0"/>
              <a:t>Current is the flow of ions through a conductive medium, and voltage is the potential difference between two points. It’s the difference in charge between two points – for, example, you can measure the potential difference between the inside of a cell and the outside.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take a moment to explain capacitance but first - This is a Differential </a:t>
            </a:r>
            <a:r>
              <a:rPr lang="en-US" dirty="0" err="1"/>
              <a:t>eqn</a:t>
            </a:r>
            <a:r>
              <a:rPr lang="en-US" dirty="0"/>
              <a:t> which tells you how the rate of change of a variable depends on other variables. Here it's simply telling you that the rate of change of the voltage is proportional to the amount of current flowing across the membrane and to the capacitance. The more current there is flowing across the membrane, the faster the voltage will change, and vice versa.</a:t>
            </a:r>
          </a:p>
          <a:p>
            <a:endParaRPr lang="en-US" dirty="0"/>
          </a:p>
        </p:txBody>
      </p:sp>
      <p:sp>
        <p:nvSpPr>
          <p:cNvPr id="4" name="Slide Number Placeholder 3"/>
          <p:cNvSpPr>
            <a:spLocks noGrp="1"/>
          </p:cNvSpPr>
          <p:nvPr>
            <p:ph type="sldNum" sz="quarter" idx="5"/>
          </p:nvPr>
        </p:nvSpPr>
        <p:spPr/>
        <p:txBody>
          <a:bodyPr/>
          <a:lstStyle/>
          <a:p>
            <a:fld id="{A9E00E42-FD01-0445-BC2A-0ED33E5FF585}" type="slidenum">
              <a:rPr lang="en-US" smtClean="0"/>
              <a:t>5</a:t>
            </a:fld>
            <a:endParaRPr lang="en-US"/>
          </a:p>
        </p:txBody>
      </p:sp>
    </p:spTree>
    <p:extLst>
      <p:ext uri="{BB962C8B-B14F-4D97-AF65-F5344CB8AC3E}">
        <p14:creationId xmlns:p14="http://schemas.microsoft.com/office/powerpoint/2010/main" val="2582735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capacitor is made up of two conductive plates with some insulation sandwiched in between. When the plates are subject to a voltage difference – like you’d get when you hook them up to the two terminals of a battery – positive charges will accumulate on one plate and negative charges on the other. Since charges can’t flow through the conductive medium, they kind of pile up at the plates. What this does is to store charge – or to hold charge across the 2 plates – forming an electric field across them. So even though charges don’t flow through the conductive medium between the plates, charged particles can accumulate on one plate and this attracts oppositely charged particles to the other plate. </a:t>
            </a:r>
          </a:p>
          <a:p>
            <a:endParaRPr lang="en-US" dirty="0"/>
          </a:p>
        </p:txBody>
      </p:sp>
      <p:sp>
        <p:nvSpPr>
          <p:cNvPr id="4" name="Slide Number Placeholder 3"/>
          <p:cNvSpPr>
            <a:spLocks noGrp="1"/>
          </p:cNvSpPr>
          <p:nvPr>
            <p:ph type="sldNum" sz="quarter" idx="5"/>
          </p:nvPr>
        </p:nvSpPr>
        <p:spPr/>
        <p:txBody>
          <a:bodyPr/>
          <a:lstStyle/>
          <a:p>
            <a:fld id="{A9E00E42-FD01-0445-BC2A-0ED33E5FF585}" type="slidenum">
              <a:rPr lang="en-US" smtClean="0"/>
              <a:t>6</a:t>
            </a:fld>
            <a:endParaRPr lang="en-US"/>
          </a:p>
        </p:txBody>
      </p:sp>
    </p:spTree>
    <p:extLst>
      <p:ext uri="{BB962C8B-B14F-4D97-AF65-F5344CB8AC3E}">
        <p14:creationId xmlns:p14="http://schemas.microsoft.com/office/powerpoint/2010/main" val="636827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cell membrane is like a capacitor because the intracellular medium and the extracellular medium are conductive mediums where ions can freely move around while the lipid bilayer of the cell acts like an electrical insulator. So an imbalance of charges between the intracellular and the extracellular mediums can create and hold an electrical force across the membrane. </a:t>
            </a:r>
          </a:p>
          <a:p>
            <a:endParaRPr lang="en-US" dirty="0"/>
          </a:p>
          <a:p>
            <a:r>
              <a:rPr lang="en-US" dirty="0"/>
              <a:t>The current we’re talking about in these equations is the current or charge flowing across the membrane. You’ll recall that I said but a moment ago that charge can’t flow across the capacitor because it’s held at the “plates”.  The insulating layer is preventing charges from moving across it. So what do you think we need in order for current to flow across the membrane? </a:t>
            </a:r>
          </a:p>
          <a:p>
            <a:r>
              <a:rPr lang="en-US" dirty="0"/>
              <a:t>"V" is the voltage, and for this </a:t>
            </a:r>
            <a:r>
              <a:rPr lang="en-US" dirty="0" err="1"/>
              <a:t>eqn</a:t>
            </a:r>
            <a:r>
              <a:rPr lang="en-US" dirty="0"/>
              <a:t> what you're looking at is a differential equation because this is the derivative of the V </a:t>
            </a:r>
            <a:r>
              <a:rPr lang="en-US" dirty="0" err="1"/>
              <a:t>wrt</a:t>
            </a:r>
            <a:r>
              <a:rPr lang="en-US" dirty="0"/>
              <a:t> time. </a:t>
            </a:r>
          </a:p>
        </p:txBody>
      </p:sp>
      <p:sp>
        <p:nvSpPr>
          <p:cNvPr id="4" name="Slide Number Placeholder 3"/>
          <p:cNvSpPr>
            <a:spLocks noGrp="1"/>
          </p:cNvSpPr>
          <p:nvPr>
            <p:ph type="sldNum" sz="quarter" idx="5"/>
          </p:nvPr>
        </p:nvSpPr>
        <p:spPr/>
        <p:txBody>
          <a:bodyPr/>
          <a:lstStyle/>
          <a:p>
            <a:fld id="{A9E00E42-FD01-0445-BC2A-0ED33E5FF585}" type="slidenum">
              <a:rPr lang="en-US" smtClean="0"/>
              <a:t>7</a:t>
            </a:fld>
            <a:endParaRPr lang="en-US"/>
          </a:p>
        </p:txBody>
      </p:sp>
    </p:spTree>
    <p:extLst>
      <p:ext uri="{BB962C8B-B14F-4D97-AF65-F5344CB8AC3E}">
        <p14:creationId xmlns:p14="http://schemas.microsoft.com/office/powerpoint/2010/main" val="3310444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H&amp;H did experiments that helped them to elucidate the roles of different ions, like Na and K, in the action potential. So they were able to build more detail into their model about how these ionic currents interact in the neuron.</a:t>
            </a:r>
          </a:p>
        </p:txBody>
      </p:sp>
      <p:sp>
        <p:nvSpPr>
          <p:cNvPr id="4" name="Slide Number Placeholder 3"/>
          <p:cNvSpPr>
            <a:spLocks noGrp="1"/>
          </p:cNvSpPr>
          <p:nvPr>
            <p:ph type="sldNum" sz="quarter" idx="5"/>
          </p:nvPr>
        </p:nvSpPr>
        <p:spPr/>
        <p:txBody>
          <a:bodyPr/>
          <a:lstStyle/>
          <a:p>
            <a:fld id="{A9E00E42-FD01-0445-BC2A-0ED33E5FF585}" type="slidenum">
              <a:rPr lang="en-US" smtClean="0"/>
              <a:t>8</a:t>
            </a:fld>
            <a:endParaRPr lang="en-US"/>
          </a:p>
        </p:txBody>
      </p:sp>
    </p:spTree>
    <p:extLst>
      <p:ext uri="{BB962C8B-B14F-4D97-AF65-F5344CB8AC3E}">
        <p14:creationId xmlns:p14="http://schemas.microsoft.com/office/powerpoint/2010/main" val="1891506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their model, they relied on Ohm’s law which is a fundamental law of physics that comes from the study of E&amp;M. </a:t>
            </a:r>
          </a:p>
          <a:p>
            <a:r>
              <a:rPr lang="en-US" dirty="0"/>
              <a:t>Ohm’s law says that *current is equal to *conductance times *voltage. </a:t>
            </a:r>
          </a:p>
          <a:p>
            <a:r>
              <a:rPr lang="en-US" dirty="0"/>
              <a:t>Conductance tells you how easily ions can flow. Things like wires and water act as conductors. </a:t>
            </a:r>
          </a:p>
          <a:p>
            <a:r>
              <a:rPr lang="en-US" dirty="0"/>
              <a:t>And this all fits in with the biological picture, because H&amp;H know </a:t>
            </a:r>
          </a:p>
          <a:p>
            <a:r>
              <a:rPr lang="en-US" dirty="0"/>
              <a:t>*that the cell membrane has pores in it that permit ions to flow across. So these channels help conduct the flow of ionic current. And they know that these pores, or ion channels, are usually specialized for particular types of ions. </a:t>
            </a:r>
          </a:p>
          <a:p>
            <a:endParaRPr lang="en-US" dirty="0"/>
          </a:p>
        </p:txBody>
      </p:sp>
      <p:sp>
        <p:nvSpPr>
          <p:cNvPr id="4" name="Slide Number Placeholder 3"/>
          <p:cNvSpPr>
            <a:spLocks noGrp="1"/>
          </p:cNvSpPr>
          <p:nvPr>
            <p:ph type="sldNum" sz="quarter" idx="5"/>
          </p:nvPr>
        </p:nvSpPr>
        <p:spPr/>
        <p:txBody>
          <a:bodyPr/>
          <a:lstStyle/>
          <a:p>
            <a:fld id="{A9E00E42-FD01-0445-BC2A-0ED33E5FF585}" type="slidenum">
              <a:rPr lang="en-US" smtClean="0"/>
              <a:t>9</a:t>
            </a:fld>
            <a:endParaRPr lang="en-US"/>
          </a:p>
        </p:txBody>
      </p:sp>
    </p:spTree>
    <p:extLst>
      <p:ext uri="{BB962C8B-B14F-4D97-AF65-F5344CB8AC3E}">
        <p14:creationId xmlns:p14="http://schemas.microsoft.com/office/powerpoint/2010/main" val="248583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1118223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651DABAA-9CC6-DA43-B7CE-6AFFB4E916D9}" type="datetimeFigureOut">
              <a:rPr lang="en-US" smtClean="0"/>
              <a:t>10/20/22</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94668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365310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1650491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1DABAA-9CC6-DA43-B7CE-6AFFB4E916D9}" type="datetimeFigureOut">
              <a:rPr lang="en-US" smtClean="0"/>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3620534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1DABAA-9CC6-DA43-B7CE-6AFFB4E916D9}" type="datetimeFigureOut">
              <a:rPr lang="en-US" smtClean="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782249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DABAA-9CC6-DA43-B7CE-6AFFB4E916D9}" type="datetimeFigureOut">
              <a:rPr lang="en-US" smtClean="0"/>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1179672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573782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1561843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2864359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3650485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9607699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857770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51DABAA-9CC6-DA43-B7CE-6AFFB4E916D9}" type="datetimeFigureOut">
              <a:rPr lang="en-US" smtClean="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1193229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51DABAA-9CC6-DA43-B7CE-6AFFB4E916D9}" type="datetimeFigureOut">
              <a:rPr lang="en-US" smtClean="0"/>
              <a:t>10/20/22</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3078722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203162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extLst>
      <p:ext uri="{BB962C8B-B14F-4D97-AF65-F5344CB8AC3E}">
        <p14:creationId xmlns:p14="http://schemas.microsoft.com/office/powerpoint/2010/main" val="293699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1DABAA-9CC6-DA43-B7CE-6AFFB4E916D9}" type="datetimeFigureOut">
              <a:rPr lang="en-US" smtClean="0"/>
              <a:t>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1DABAA-9CC6-DA43-B7CE-6AFFB4E916D9}" type="datetimeFigureOut">
              <a:rPr lang="en-US" smtClean="0"/>
              <a:t>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1DABAA-9CC6-DA43-B7CE-6AFFB4E916D9}" type="datetimeFigureOut">
              <a:rPr lang="en-US" smtClean="0"/>
              <a:t>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DABAA-9CC6-DA43-B7CE-6AFFB4E916D9}" type="datetimeFigureOut">
              <a:rPr lang="en-US" smtClean="0"/>
              <a:t>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1DABAA-9CC6-DA43-B7CE-6AFFB4E916D9}" type="datetimeFigureOut">
              <a:rPr lang="en-US" smtClean="0"/>
              <a:t>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E99CB0-B69E-D542-9518-834893DB652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1DABAA-9CC6-DA43-B7CE-6AFFB4E916D9}" type="datetimeFigureOut">
              <a:rPr lang="en-US" smtClean="0"/>
              <a:t>10/20/22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99CB0-B69E-D542-9518-834893DB6525}" type="slidenum">
              <a:rPr lang="en-US" smtClean="0"/>
              <a:t>‹#›</a:t>
            </a:fld>
            <a:endParaRPr lang="en-US"/>
          </a:p>
        </p:txBody>
      </p:sp>
    </p:spTree>
    <p:extLst>
      <p:ext uri="{BB962C8B-B14F-4D97-AF65-F5344CB8AC3E}">
        <p14:creationId xmlns:p14="http://schemas.microsoft.com/office/powerpoint/2010/main" val="6807497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1DABAA-9CC6-DA43-B7CE-6AFFB4E916D9}" type="datetimeFigureOut">
              <a:rPr lang="en-US" smtClean="0"/>
              <a:t>10/20/22</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E99CB0-B69E-D542-9518-834893DB6525}" type="slidenum">
              <a:rPr lang="en-US" smtClean="0"/>
              <a:t>‹#›</a:t>
            </a:fld>
            <a:endParaRPr lang="en-US"/>
          </a:p>
        </p:txBody>
      </p:sp>
    </p:spTree>
    <p:extLst>
      <p:ext uri="{BB962C8B-B14F-4D97-AF65-F5344CB8AC3E}">
        <p14:creationId xmlns:p14="http://schemas.microsoft.com/office/powerpoint/2010/main" val="345027867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cuit.columbia.edu/content/matla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mathworks.com/products/matlab-online.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3" Type="http://schemas.openxmlformats.org/officeDocument/2006/relationships/image" Target="../media/image24.emf"/><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17.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 Id="rId14" Type="http://schemas.openxmlformats.org/officeDocument/2006/relationships/image" Target="../media/image34.emf"/></Relationships>
</file>

<file path=ppt/slides/_rels/slide12.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39.emf"/><Relationship Id="rId7"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emf"/><Relationship Id="rId11" Type="http://schemas.openxmlformats.org/officeDocument/2006/relationships/image" Target="../media/image40.emf"/><Relationship Id="rId5" Type="http://schemas.openxmlformats.org/officeDocument/2006/relationships/image" Target="../media/image25.emf"/><Relationship Id="rId10" Type="http://schemas.openxmlformats.org/officeDocument/2006/relationships/image" Target="../media/image22.png"/><Relationship Id="rId4" Type="http://schemas.openxmlformats.org/officeDocument/2006/relationships/image" Target="../media/image24.emf"/><Relationship Id="rId9"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3.emf"/><Relationship Id="rId4" Type="http://schemas.openxmlformats.org/officeDocument/2006/relationships/image" Target="../media/image42.emf"/></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6.emf"/><Relationship Id="rId5" Type="http://schemas.openxmlformats.org/officeDocument/2006/relationships/image" Target="../media/image43.emf"/><Relationship Id="rId4" Type="http://schemas.openxmlformats.org/officeDocument/2006/relationships/image" Target="../media/image42.emf"/></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9.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8.emf"/><Relationship Id="rId5" Type="http://schemas.openxmlformats.org/officeDocument/2006/relationships/image" Target="../media/image43.emf"/><Relationship Id="rId4" Type="http://schemas.openxmlformats.org/officeDocument/2006/relationships/image" Target="../media/image42.emf"/></Relationships>
</file>

<file path=ppt/slides/_rels/slide1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5987-ADD8-EFCE-116D-8C9A4E0DE34C}"/>
              </a:ext>
            </a:extLst>
          </p:cNvPr>
          <p:cNvSpPr>
            <a:spLocks noGrp="1"/>
          </p:cNvSpPr>
          <p:nvPr>
            <p:ph type="title"/>
          </p:nvPr>
        </p:nvSpPr>
        <p:spPr/>
        <p:txBody>
          <a:bodyPr/>
          <a:lstStyle/>
          <a:p>
            <a:r>
              <a:rPr lang="en-US" dirty="0"/>
              <a:t>Accessing </a:t>
            </a:r>
            <a:r>
              <a:rPr lang="en-US" dirty="0" err="1"/>
              <a:t>Matlab</a:t>
            </a:r>
            <a:endParaRPr lang="en-US" dirty="0"/>
          </a:p>
        </p:txBody>
      </p:sp>
      <p:sp>
        <p:nvSpPr>
          <p:cNvPr id="5" name="Content Placeholder 4">
            <a:extLst>
              <a:ext uri="{FF2B5EF4-FFF2-40B4-BE49-F238E27FC236}">
                <a16:creationId xmlns:a16="http://schemas.microsoft.com/office/drawing/2014/main" id="{67854EC5-7A23-0D61-BDCD-64AC7D8FCDA2}"/>
              </a:ext>
            </a:extLst>
          </p:cNvPr>
          <p:cNvSpPr>
            <a:spLocks noGrp="1"/>
          </p:cNvSpPr>
          <p:nvPr>
            <p:ph idx="1"/>
          </p:nvPr>
        </p:nvSpPr>
        <p:spPr>
          <a:xfrm>
            <a:off x="628650" y="1825624"/>
            <a:ext cx="7886700" cy="3337649"/>
          </a:xfrm>
        </p:spPr>
        <p:txBody>
          <a:bodyPr>
            <a:normAutofit/>
          </a:bodyPr>
          <a:lstStyle/>
          <a:p>
            <a:r>
              <a:rPr lang="en-US" dirty="0">
                <a:latin typeface="Helvetica" pitchFamily="2" charset="0"/>
              </a:rPr>
              <a:t>If you are Barnard/Columbia-affiliated: </a:t>
            </a:r>
            <a:r>
              <a:rPr lang="en-US" b="0" i="0" dirty="0">
                <a:effectLst/>
                <a:latin typeface="Helvetica" pitchFamily="2" charset="0"/>
                <a:hlinkClick r:id="rId3"/>
              </a:rPr>
              <a:t>https://www.cuit.columbia.edu/content/matlab</a:t>
            </a:r>
            <a:endParaRPr lang="en-US" b="0" i="0" dirty="0">
              <a:effectLst/>
              <a:latin typeface="Helvetica" pitchFamily="2" charset="0"/>
              <a:hlinkClick r:id="rId4"/>
            </a:endParaRPr>
          </a:p>
          <a:p>
            <a:r>
              <a:rPr lang="en-US" b="0" i="0" dirty="0">
                <a:effectLst/>
                <a:latin typeface="Helvetica" pitchFamily="2" charset="0"/>
              </a:rPr>
              <a:t>If affiliated with a different </a:t>
            </a:r>
            <a:r>
              <a:rPr lang="en-US" dirty="0">
                <a:latin typeface="Helvetica" pitchFamily="2" charset="0"/>
              </a:rPr>
              <a:t>college or university, check their IT site for access to </a:t>
            </a:r>
            <a:r>
              <a:rPr lang="en-US" dirty="0" err="1">
                <a:latin typeface="Helvetica" pitchFamily="2" charset="0"/>
              </a:rPr>
              <a:t>Matlab</a:t>
            </a:r>
            <a:endParaRPr lang="en-US" dirty="0">
              <a:latin typeface="Helvetica" pitchFamily="2" charset="0"/>
            </a:endParaRPr>
          </a:p>
          <a:p>
            <a:r>
              <a:rPr lang="en-US" b="0" i="0" dirty="0">
                <a:effectLst/>
                <a:latin typeface="Helvetica" pitchFamily="2" charset="0"/>
              </a:rPr>
              <a:t>Otherwise, go to: </a:t>
            </a:r>
            <a:r>
              <a:rPr lang="en-US" b="0" i="0" dirty="0">
                <a:effectLst/>
                <a:latin typeface="Helvetica" pitchFamily="2" charset="0"/>
                <a:hlinkClick r:id="rId4"/>
              </a:rPr>
              <a:t>https://www.mathworks.com/products/matlab-online.html</a:t>
            </a:r>
            <a:endParaRPr lang="en-US" b="0" i="0" dirty="0">
              <a:effectLst/>
              <a:latin typeface="Helvetica" pitchFamily="2" charset="0"/>
            </a:endParaRPr>
          </a:p>
        </p:txBody>
      </p:sp>
      <p:pic>
        <p:nvPicPr>
          <p:cNvPr id="4" name="Picture 3">
            <a:extLst>
              <a:ext uri="{FF2B5EF4-FFF2-40B4-BE49-F238E27FC236}">
                <a16:creationId xmlns:a16="http://schemas.microsoft.com/office/drawing/2014/main" id="{2D73F699-48CF-7A3B-DF95-C14F9B6F7ABC}"/>
              </a:ext>
            </a:extLst>
          </p:cNvPr>
          <p:cNvPicPr>
            <a:picLocks noChangeAspect="1"/>
          </p:cNvPicPr>
          <p:nvPr/>
        </p:nvPicPr>
        <p:blipFill rotWithShape="1">
          <a:blip r:embed="rId5"/>
          <a:srcRect t="3530" b="65956"/>
          <a:stretch/>
        </p:blipFill>
        <p:spPr>
          <a:xfrm>
            <a:off x="685800" y="5163273"/>
            <a:ext cx="7772400" cy="1586345"/>
          </a:xfrm>
          <a:prstGeom prst="rect">
            <a:avLst/>
          </a:prstGeom>
        </p:spPr>
      </p:pic>
    </p:spTree>
    <p:extLst>
      <p:ext uri="{BB962C8B-B14F-4D97-AF65-F5344CB8AC3E}">
        <p14:creationId xmlns:p14="http://schemas.microsoft.com/office/powerpoint/2010/main" val="2662945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a:t>Driving force</a:t>
            </a: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40" r="5388" b="62096"/>
          <a:stretch/>
        </p:blipFill>
        <p:spPr bwMode="auto">
          <a:xfrm>
            <a:off x="0" y="3200400"/>
            <a:ext cx="8915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3"/>
          <p:cNvSpPr/>
          <p:nvPr/>
        </p:nvSpPr>
        <p:spPr>
          <a:xfrm>
            <a:off x="3081339" y="1844920"/>
            <a:ext cx="609600"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a:t>
            </a:r>
            <a:r>
              <a:rPr lang="en-US" sz="2000" baseline="30000" dirty="0"/>
              <a:t>+</a:t>
            </a:r>
          </a:p>
        </p:txBody>
      </p:sp>
      <p:sp>
        <p:nvSpPr>
          <p:cNvPr id="5" name="Oval 4"/>
          <p:cNvSpPr/>
          <p:nvPr/>
        </p:nvSpPr>
        <p:spPr>
          <a:xfrm>
            <a:off x="1905000" y="6096000"/>
            <a:ext cx="609600"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a:t>
            </a:r>
            <a:r>
              <a:rPr lang="en-US" sz="2000" baseline="30000" dirty="0"/>
              <a:t>+</a:t>
            </a:r>
          </a:p>
        </p:txBody>
      </p:sp>
      <p:sp>
        <p:nvSpPr>
          <p:cNvPr id="6" name="Oval 5"/>
          <p:cNvSpPr/>
          <p:nvPr/>
        </p:nvSpPr>
        <p:spPr>
          <a:xfrm>
            <a:off x="3962400" y="6100505"/>
            <a:ext cx="609600"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a:t>
            </a:r>
            <a:r>
              <a:rPr lang="en-US" sz="2000" baseline="30000" dirty="0"/>
              <a:t>+</a:t>
            </a:r>
          </a:p>
        </p:txBody>
      </p:sp>
      <p:sp>
        <p:nvSpPr>
          <p:cNvPr id="7" name="Oval 6"/>
          <p:cNvSpPr/>
          <p:nvPr/>
        </p:nvSpPr>
        <p:spPr>
          <a:xfrm>
            <a:off x="3200400" y="5638800"/>
            <a:ext cx="609600"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a:t>
            </a:r>
            <a:r>
              <a:rPr lang="en-US" sz="2000" baseline="30000" dirty="0"/>
              <a:t>+</a:t>
            </a:r>
          </a:p>
        </p:txBody>
      </p:sp>
      <p:sp>
        <p:nvSpPr>
          <p:cNvPr id="8" name="Oval 7"/>
          <p:cNvSpPr/>
          <p:nvPr/>
        </p:nvSpPr>
        <p:spPr>
          <a:xfrm>
            <a:off x="2369852" y="4851515"/>
            <a:ext cx="609600"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K</a:t>
            </a:r>
            <a:r>
              <a:rPr lang="en-US" sz="2000" baseline="30000" dirty="0"/>
              <a:t>+</a:t>
            </a:r>
          </a:p>
        </p:txBody>
      </p:sp>
      <p:sp>
        <p:nvSpPr>
          <p:cNvPr id="10" name="Oval 9"/>
          <p:cNvSpPr/>
          <p:nvPr/>
        </p:nvSpPr>
        <p:spPr>
          <a:xfrm>
            <a:off x="5638799" y="6063444"/>
            <a:ext cx="685801" cy="68580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Na</a:t>
            </a:r>
            <a:r>
              <a:rPr lang="en-US" sz="1600" baseline="30000" dirty="0"/>
              <a:t>+</a:t>
            </a:r>
          </a:p>
        </p:txBody>
      </p:sp>
      <p:sp>
        <p:nvSpPr>
          <p:cNvPr id="11" name="Oval 10"/>
          <p:cNvSpPr/>
          <p:nvPr/>
        </p:nvSpPr>
        <p:spPr>
          <a:xfrm>
            <a:off x="5867398" y="2004219"/>
            <a:ext cx="685801" cy="68580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Na</a:t>
            </a:r>
            <a:r>
              <a:rPr lang="en-US" sz="1600" baseline="30000" dirty="0"/>
              <a:t>+</a:t>
            </a:r>
          </a:p>
        </p:txBody>
      </p:sp>
      <p:sp>
        <p:nvSpPr>
          <p:cNvPr id="12" name="Oval 11"/>
          <p:cNvSpPr/>
          <p:nvPr/>
        </p:nvSpPr>
        <p:spPr>
          <a:xfrm>
            <a:off x="7162800" y="3176421"/>
            <a:ext cx="685801" cy="68580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Na</a:t>
            </a:r>
            <a:r>
              <a:rPr lang="en-US" sz="1600" baseline="30000" dirty="0"/>
              <a:t>+</a:t>
            </a:r>
          </a:p>
        </p:txBody>
      </p:sp>
      <p:sp>
        <p:nvSpPr>
          <p:cNvPr id="13" name="Oval 12"/>
          <p:cNvSpPr/>
          <p:nvPr/>
        </p:nvSpPr>
        <p:spPr>
          <a:xfrm>
            <a:off x="7505700" y="1854429"/>
            <a:ext cx="685801" cy="68580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t>Na</a:t>
            </a:r>
            <a:r>
              <a:rPr lang="en-US" sz="1600" baseline="30000" dirty="0"/>
              <a:t>+</a:t>
            </a:r>
          </a:p>
        </p:txBody>
      </p:sp>
      <p:cxnSp>
        <p:nvCxnSpPr>
          <p:cNvPr id="15" name="Straight Arrow Connector 14"/>
          <p:cNvCxnSpPr/>
          <p:nvPr/>
        </p:nvCxnSpPr>
        <p:spPr>
          <a:xfrm flipV="1">
            <a:off x="4114800" y="2900877"/>
            <a:ext cx="38100" cy="2890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748681" y="3848202"/>
            <a:ext cx="1295403" cy="2095398"/>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14" name="Picture 13">
            <a:extLst>
              <a:ext uri="{FF2B5EF4-FFF2-40B4-BE49-F238E27FC236}">
                <a16:creationId xmlns:a16="http://schemas.microsoft.com/office/drawing/2014/main" id="{315263AD-50FB-5A38-F055-AC28F87BE160}"/>
              </a:ext>
            </a:extLst>
          </p:cNvPr>
          <p:cNvPicPr>
            <a:picLocks noChangeAspect="1"/>
          </p:cNvPicPr>
          <p:nvPr/>
        </p:nvPicPr>
        <p:blipFill>
          <a:blip r:embed="rId4">
            <a:duotone>
              <a:schemeClr val="accent4">
                <a:shade val="45000"/>
                <a:satMod val="135000"/>
              </a:schemeClr>
              <a:prstClr val="white"/>
            </a:duotone>
          </a:blip>
          <a:stretch>
            <a:fillRect/>
          </a:stretch>
        </p:blipFill>
        <p:spPr>
          <a:xfrm>
            <a:off x="211707" y="2997940"/>
            <a:ext cx="2983062" cy="655850"/>
          </a:xfrm>
          <a:prstGeom prst="rect">
            <a:avLst/>
          </a:prstGeom>
        </p:spPr>
      </p:pic>
    </p:spTree>
    <p:extLst>
      <p:ext uri="{BB962C8B-B14F-4D97-AF65-F5344CB8AC3E}">
        <p14:creationId xmlns:p14="http://schemas.microsoft.com/office/powerpoint/2010/main" val="1342712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6BA9-894B-1641-A85F-C658EAC751B9}"/>
              </a:ext>
            </a:extLst>
          </p:cNvPr>
          <p:cNvSpPr>
            <a:spLocks noGrp="1"/>
          </p:cNvSpPr>
          <p:nvPr>
            <p:ph type="title"/>
          </p:nvPr>
        </p:nvSpPr>
        <p:spPr/>
        <p:txBody>
          <a:bodyPr>
            <a:normAutofit/>
          </a:bodyPr>
          <a:lstStyle/>
          <a:p>
            <a:r>
              <a:rPr lang="en-US" sz="5400" dirty="0"/>
              <a:t>Ohm’s law</a:t>
            </a:r>
          </a:p>
        </p:txBody>
      </p:sp>
      <p:pic>
        <p:nvPicPr>
          <p:cNvPr id="6" name="Picture 5">
            <a:extLst>
              <a:ext uri="{FF2B5EF4-FFF2-40B4-BE49-F238E27FC236}">
                <a16:creationId xmlns:a16="http://schemas.microsoft.com/office/drawing/2014/main" id="{CCE5C6CF-25BA-444B-A032-E4B3540F61ED}"/>
              </a:ext>
            </a:extLst>
          </p:cNvPr>
          <p:cNvPicPr>
            <a:picLocks noChangeAspect="1"/>
          </p:cNvPicPr>
          <p:nvPr/>
        </p:nvPicPr>
        <p:blipFill>
          <a:blip r:embed="rId3"/>
          <a:stretch>
            <a:fillRect/>
          </a:stretch>
        </p:blipFill>
        <p:spPr>
          <a:xfrm>
            <a:off x="2200273" y="4162425"/>
            <a:ext cx="1028700" cy="635000"/>
          </a:xfrm>
          <a:prstGeom prst="rect">
            <a:avLst/>
          </a:prstGeom>
        </p:spPr>
      </p:pic>
      <p:pic>
        <p:nvPicPr>
          <p:cNvPr id="7" name="Picture 6">
            <a:extLst>
              <a:ext uri="{FF2B5EF4-FFF2-40B4-BE49-F238E27FC236}">
                <a16:creationId xmlns:a16="http://schemas.microsoft.com/office/drawing/2014/main" id="{C251AA28-C58B-654C-BD2C-E0F2FECC8ABD}"/>
              </a:ext>
            </a:extLst>
          </p:cNvPr>
          <p:cNvPicPr>
            <a:picLocks noChangeAspect="1"/>
          </p:cNvPicPr>
          <p:nvPr/>
        </p:nvPicPr>
        <p:blipFill>
          <a:blip r:embed="rId3"/>
          <a:stretch>
            <a:fillRect/>
          </a:stretch>
        </p:blipFill>
        <p:spPr>
          <a:xfrm>
            <a:off x="5375276" y="4162427"/>
            <a:ext cx="1028700" cy="635000"/>
          </a:xfrm>
          <a:prstGeom prst="rect">
            <a:avLst/>
          </a:prstGeom>
        </p:spPr>
      </p:pic>
      <p:pic>
        <p:nvPicPr>
          <p:cNvPr id="8" name="Picture 7">
            <a:extLst>
              <a:ext uri="{FF2B5EF4-FFF2-40B4-BE49-F238E27FC236}">
                <a16:creationId xmlns:a16="http://schemas.microsoft.com/office/drawing/2014/main" id="{9B76E129-919C-0C4E-9487-14731CB19E39}"/>
              </a:ext>
            </a:extLst>
          </p:cNvPr>
          <p:cNvPicPr>
            <a:picLocks noChangeAspect="1"/>
          </p:cNvPicPr>
          <p:nvPr/>
        </p:nvPicPr>
        <p:blipFill>
          <a:blip r:embed="rId4"/>
          <a:stretch>
            <a:fillRect/>
          </a:stretch>
        </p:blipFill>
        <p:spPr>
          <a:xfrm>
            <a:off x="2200273" y="2838158"/>
            <a:ext cx="2832100" cy="965200"/>
          </a:xfrm>
          <a:prstGeom prst="rect">
            <a:avLst/>
          </a:prstGeom>
        </p:spPr>
      </p:pic>
      <p:pic>
        <p:nvPicPr>
          <p:cNvPr id="9" name="Picture 8">
            <a:extLst>
              <a:ext uri="{FF2B5EF4-FFF2-40B4-BE49-F238E27FC236}">
                <a16:creationId xmlns:a16="http://schemas.microsoft.com/office/drawing/2014/main" id="{D499C9B8-903D-8D4A-8F88-773FDD003B0E}"/>
              </a:ext>
            </a:extLst>
          </p:cNvPr>
          <p:cNvPicPr>
            <a:picLocks noChangeAspect="1"/>
          </p:cNvPicPr>
          <p:nvPr/>
        </p:nvPicPr>
        <p:blipFill>
          <a:blip r:embed="rId4"/>
          <a:stretch>
            <a:fillRect/>
          </a:stretch>
        </p:blipFill>
        <p:spPr>
          <a:xfrm>
            <a:off x="5608205" y="2852449"/>
            <a:ext cx="2832100" cy="965200"/>
          </a:xfrm>
          <a:prstGeom prst="rect">
            <a:avLst/>
          </a:prstGeom>
        </p:spPr>
      </p:pic>
      <p:grpSp>
        <p:nvGrpSpPr>
          <p:cNvPr id="11" name="Group 10">
            <a:extLst>
              <a:ext uri="{FF2B5EF4-FFF2-40B4-BE49-F238E27FC236}">
                <a16:creationId xmlns:a16="http://schemas.microsoft.com/office/drawing/2014/main" id="{9BB7BD12-DA0B-0247-888C-68CE2B4225B1}"/>
              </a:ext>
            </a:extLst>
          </p:cNvPr>
          <p:cNvGrpSpPr/>
          <p:nvPr/>
        </p:nvGrpSpPr>
        <p:grpSpPr>
          <a:xfrm>
            <a:off x="4572000" y="295016"/>
            <a:ext cx="2264361" cy="1542694"/>
            <a:chOff x="3415716" y="1092548"/>
            <a:chExt cx="2264361" cy="1542694"/>
          </a:xfrm>
        </p:grpSpPr>
        <p:pic>
          <p:nvPicPr>
            <p:cNvPr id="4" name="Picture 3">
              <a:extLst>
                <a:ext uri="{FF2B5EF4-FFF2-40B4-BE49-F238E27FC236}">
                  <a16:creationId xmlns:a16="http://schemas.microsoft.com/office/drawing/2014/main" id="{2A9FE070-7955-9C40-AD6A-E793E7C8D49E}"/>
                </a:ext>
              </a:extLst>
            </p:cNvPr>
            <p:cNvPicPr>
              <a:picLocks noChangeAspect="1"/>
            </p:cNvPicPr>
            <p:nvPr/>
          </p:nvPicPr>
          <p:blipFill>
            <a:blip r:embed="rId5"/>
            <a:stretch>
              <a:fillRect/>
            </a:stretch>
          </p:blipFill>
          <p:spPr>
            <a:xfrm>
              <a:off x="3797300" y="1690689"/>
              <a:ext cx="1549400" cy="355600"/>
            </a:xfrm>
            <a:prstGeom prst="rect">
              <a:avLst/>
            </a:prstGeom>
          </p:spPr>
        </p:pic>
        <p:pic>
          <p:nvPicPr>
            <p:cNvPr id="10" name="Picture 9">
              <a:extLst>
                <a:ext uri="{FF2B5EF4-FFF2-40B4-BE49-F238E27FC236}">
                  <a16:creationId xmlns:a16="http://schemas.microsoft.com/office/drawing/2014/main" id="{DD5C83FA-CB16-8C48-8F15-54CDE8D0B6A9}"/>
                </a:ext>
              </a:extLst>
            </p:cNvPr>
            <p:cNvPicPr>
              <a:picLocks noChangeAspect="1"/>
            </p:cNvPicPr>
            <p:nvPr/>
          </p:nvPicPr>
          <p:blipFill>
            <a:blip r:embed="rId6"/>
            <a:stretch>
              <a:fillRect/>
            </a:stretch>
          </p:blipFill>
          <p:spPr>
            <a:xfrm>
              <a:off x="3415716" y="1092548"/>
              <a:ext cx="2264361" cy="1542694"/>
            </a:xfrm>
            <a:prstGeom prst="rect">
              <a:avLst/>
            </a:prstGeom>
          </p:spPr>
        </p:pic>
      </p:grpSp>
      <p:pic>
        <p:nvPicPr>
          <p:cNvPr id="12" name="Picture 11">
            <a:extLst>
              <a:ext uri="{FF2B5EF4-FFF2-40B4-BE49-F238E27FC236}">
                <a16:creationId xmlns:a16="http://schemas.microsoft.com/office/drawing/2014/main" id="{F1E46C22-98B7-A745-BA42-383113F84FFD}"/>
              </a:ext>
            </a:extLst>
          </p:cNvPr>
          <p:cNvPicPr>
            <a:picLocks noChangeAspect="1"/>
          </p:cNvPicPr>
          <p:nvPr/>
        </p:nvPicPr>
        <p:blipFill>
          <a:blip r:embed="rId7"/>
          <a:stretch>
            <a:fillRect/>
          </a:stretch>
        </p:blipFill>
        <p:spPr>
          <a:xfrm>
            <a:off x="3362323" y="2319339"/>
            <a:ext cx="508000" cy="393700"/>
          </a:xfrm>
          <a:prstGeom prst="rect">
            <a:avLst/>
          </a:prstGeom>
        </p:spPr>
      </p:pic>
      <p:pic>
        <p:nvPicPr>
          <p:cNvPr id="13" name="Picture 12">
            <a:extLst>
              <a:ext uri="{FF2B5EF4-FFF2-40B4-BE49-F238E27FC236}">
                <a16:creationId xmlns:a16="http://schemas.microsoft.com/office/drawing/2014/main" id="{FBBBC836-AF6D-EE4C-826B-CAD4E1E74397}"/>
              </a:ext>
            </a:extLst>
          </p:cNvPr>
          <p:cNvPicPr>
            <a:picLocks noChangeAspect="1"/>
          </p:cNvPicPr>
          <p:nvPr/>
        </p:nvPicPr>
        <p:blipFill>
          <a:blip r:embed="rId8"/>
          <a:stretch>
            <a:fillRect/>
          </a:stretch>
        </p:blipFill>
        <p:spPr>
          <a:xfrm>
            <a:off x="6545848" y="2319339"/>
            <a:ext cx="711200" cy="393700"/>
          </a:xfrm>
          <a:prstGeom prst="rect">
            <a:avLst/>
          </a:prstGeom>
        </p:spPr>
      </p:pic>
      <p:pic>
        <p:nvPicPr>
          <p:cNvPr id="16" name="Picture 15">
            <a:extLst>
              <a:ext uri="{FF2B5EF4-FFF2-40B4-BE49-F238E27FC236}">
                <a16:creationId xmlns:a16="http://schemas.microsoft.com/office/drawing/2014/main" id="{F402F93A-8A32-4044-876A-7FAA68EE9D0F}"/>
              </a:ext>
            </a:extLst>
          </p:cNvPr>
          <p:cNvPicPr>
            <a:picLocks noChangeAspect="1"/>
          </p:cNvPicPr>
          <p:nvPr/>
        </p:nvPicPr>
        <p:blipFill>
          <a:blip r:embed="rId9"/>
          <a:stretch>
            <a:fillRect/>
          </a:stretch>
        </p:blipFill>
        <p:spPr>
          <a:xfrm>
            <a:off x="5066874" y="4865688"/>
            <a:ext cx="1854200" cy="469900"/>
          </a:xfrm>
          <a:prstGeom prst="rect">
            <a:avLst/>
          </a:prstGeom>
        </p:spPr>
      </p:pic>
      <p:pic>
        <p:nvPicPr>
          <p:cNvPr id="17" name="Picture 16">
            <a:extLst>
              <a:ext uri="{FF2B5EF4-FFF2-40B4-BE49-F238E27FC236}">
                <a16:creationId xmlns:a16="http://schemas.microsoft.com/office/drawing/2014/main" id="{4B473626-79D5-3B46-9D4F-4B9B889D128F}"/>
              </a:ext>
            </a:extLst>
          </p:cNvPr>
          <p:cNvPicPr>
            <a:picLocks noChangeAspect="1"/>
          </p:cNvPicPr>
          <p:nvPr/>
        </p:nvPicPr>
        <p:blipFill>
          <a:blip r:embed="rId10"/>
          <a:stretch>
            <a:fillRect/>
          </a:stretch>
        </p:blipFill>
        <p:spPr>
          <a:xfrm>
            <a:off x="2188157" y="4834904"/>
            <a:ext cx="1663700" cy="469900"/>
          </a:xfrm>
          <a:prstGeom prst="rect">
            <a:avLst/>
          </a:prstGeom>
        </p:spPr>
      </p:pic>
      <p:pic>
        <p:nvPicPr>
          <p:cNvPr id="15" name="Picture 14">
            <a:extLst>
              <a:ext uri="{FF2B5EF4-FFF2-40B4-BE49-F238E27FC236}">
                <a16:creationId xmlns:a16="http://schemas.microsoft.com/office/drawing/2014/main" id="{B893B956-4B17-7F46-8B6B-9AEAE71D5DB1}"/>
              </a:ext>
            </a:extLst>
          </p:cNvPr>
          <p:cNvPicPr>
            <a:picLocks noChangeAspect="1"/>
          </p:cNvPicPr>
          <p:nvPr/>
        </p:nvPicPr>
        <p:blipFill>
          <a:blip r:embed="rId11"/>
          <a:stretch>
            <a:fillRect/>
          </a:stretch>
        </p:blipFill>
        <p:spPr>
          <a:xfrm>
            <a:off x="2168531" y="6075361"/>
            <a:ext cx="1143000" cy="482600"/>
          </a:xfrm>
          <a:prstGeom prst="rect">
            <a:avLst/>
          </a:prstGeom>
        </p:spPr>
      </p:pic>
      <p:pic>
        <p:nvPicPr>
          <p:cNvPr id="18" name="Picture 17">
            <a:extLst>
              <a:ext uri="{FF2B5EF4-FFF2-40B4-BE49-F238E27FC236}">
                <a16:creationId xmlns:a16="http://schemas.microsoft.com/office/drawing/2014/main" id="{7A234405-461F-CC49-B784-F1708440CBAE}"/>
              </a:ext>
            </a:extLst>
          </p:cNvPr>
          <p:cNvPicPr>
            <a:picLocks noChangeAspect="1"/>
          </p:cNvPicPr>
          <p:nvPr/>
        </p:nvPicPr>
        <p:blipFill>
          <a:blip r:embed="rId12"/>
          <a:stretch>
            <a:fillRect/>
          </a:stretch>
        </p:blipFill>
        <p:spPr>
          <a:xfrm>
            <a:off x="4987936" y="6075361"/>
            <a:ext cx="1752600" cy="482600"/>
          </a:xfrm>
          <a:prstGeom prst="rect">
            <a:avLst/>
          </a:prstGeom>
        </p:spPr>
      </p:pic>
      <p:pic>
        <p:nvPicPr>
          <p:cNvPr id="3" name="Picture 2">
            <a:extLst>
              <a:ext uri="{FF2B5EF4-FFF2-40B4-BE49-F238E27FC236}">
                <a16:creationId xmlns:a16="http://schemas.microsoft.com/office/drawing/2014/main" id="{9F52FFFD-DAE1-C548-8092-0840E7761AFE}"/>
              </a:ext>
            </a:extLst>
          </p:cNvPr>
          <p:cNvPicPr>
            <a:picLocks noChangeAspect="1"/>
          </p:cNvPicPr>
          <p:nvPr/>
        </p:nvPicPr>
        <p:blipFill>
          <a:blip r:embed="rId13"/>
          <a:stretch>
            <a:fillRect/>
          </a:stretch>
        </p:blipFill>
        <p:spPr>
          <a:xfrm>
            <a:off x="2458474" y="5296241"/>
            <a:ext cx="563113" cy="873399"/>
          </a:xfrm>
          <a:prstGeom prst="rect">
            <a:avLst/>
          </a:prstGeom>
        </p:spPr>
      </p:pic>
      <p:pic>
        <p:nvPicPr>
          <p:cNvPr id="19" name="Picture 18">
            <a:extLst>
              <a:ext uri="{FF2B5EF4-FFF2-40B4-BE49-F238E27FC236}">
                <a16:creationId xmlns:a16="http://schemas.microsoft.com/office/drawing/2014/main" id="{EDCA7289-7AE8-0942-A13D-5C349D644917}"/>
              </a:ext>
            </a:extLst>
          </p:cNvPr>
          <p:cNvPicPr>
            <a:picLocks noChangeAspect="1"/>
          </p:cNvPicPr>
          <p:nvPr/>
        </p:nvPicPr>
        <p:blipFill>
          <a:blip r:embed="rId13"/>
          <a:stretch>
            <a:fillRect/>
          </a:stretch>
        </p:blipFill>
        <p:spPr>
          <a:xfrm>
            <a:off x="5375276" y="5432429"/>
            <a:ext cx="563113" cy="873399"/>
          </a:xfrm>
          <a:prstGeom prst="rect">
            <a:avLst/>
          </a:prstGeom>
        </p:spPr>
      </p:pic>
      <p:pic>
        <p:nvPicPr>
          <p:cNvPr id="14" name="Picture 13">
            <a:extLst>
              <a:ext uri="{FF2B5EF4-FFF2-40B4-BE49-F238E27FC236}">
                <a16:creationId xmlns:a16="http://schemas.microsoft.com/office/drawing/2014/main" id="{E3B27D71-CA46-6163-79D4-0862CF8A92AA}"/>
              </a:ext>
            </a:extLst>
          </p:cNvPr>
          <p:cNvPicPr>
            <a:picLocks noChangeAspect="1"/>
          </p:cNvPicPr>
          <p:nvPr/>
        </p:nvPicPr>
        <p:blipFill>
          <a:blip r:embed="rId14"/>
          <a:stretch>
            <a:fillRect/>
          </a:stretch>
        </p:blipFill>
        <p:spPr>
          <a:xfrm>
            <a:off x="717550" y="3504460"/>
            <a:ext cx="7708900" cy="952500"/>
          </a:xfrm>
          <a:prstGeom prst="rect">
            <a:avLst/>
          </a:prstGeom>
        </p:spPr>
      </p:pic>
    </p:spTree>
    <p:extLst>
      <p:ext uri="{BB962C8B-B14F-4D97-AF65-F5344CB8AC3E}">
        <p14:creationId xmlns:p14="http://schemas.microsoft.com/office/powerpoint/2010/main" val="299496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5400" dirty="0"/>
              <a:t>Gating Variables</a:t>
            </a:r>
          </a:p>
        </p:txBody>
      </p:sp>
      <p:pic>
        <p:nvPicPr>
          <p:cNvPr id="5" name="Picture 4" hidden="1"/>
          <p:cNvPicPr>
            <a:picLocks noChangeAspect="1"/>
          </p:cNvPicPr>
          <p:nvPr/>
        </p:nvPicPr>
        <p:blipFill rotWithShape="1">
          <a:blip r:embed="rId3"/>
          <a:srcRect r="51742"/>
          <a:stretch/>
        </p:blipFill>
        <p:spPr>
          <a:xfrm>
            <a:off x="1303344" y="1690689"/>
            <a:ext cx="5083175" cy="4723913"/>
          </a:xfrm>
          <a:prstGeom prst="rect">
            <a:avLst/>
          </a:prstGeom>
        </p:spPr>
      </p:pic>
      <p:pic>
        <p:nvPicPr>
          <p:cNvPr id="11" name="Picture 10">
            <a:extLst>
              <a:ext uri="{FF2B5EF4-FFF2-40B4-BE49-F238E27FC236}">
                <a16:creationId xmlns:a16="http://schemas.microsoft.com/office/drawing/2014/main" id="{3F58AD3E-577C-8445-95EB-7583C0A229DF}"/>
              </a:ext>
            </a:extLst>
          </p:cNvPr>
          <p:cNvPicPr>
            <a:picLocks noChangeAspect="1"/>
          </p:cNvPicPr>
          <p:nvPr/>
        </p:nvPicPr>
        <p:blipFill rotWithShape="1">
          <a:blip r:embed="rId4">
            <a:extLst>
              <a:ext uri="{28A0092B-C50C-407E-A947-70E740481C1C}">
                <a14:useLocalDpi xmlns:a14="http://schemas.microsoft.com/office/drawing/2010/main" val="0"/>
              </a:ext>
            </a:extLst>
          </a:blip>
          <a:srcRect l="66557" b="70334"/>
          <a:stretch/>
        </p:blipFill>
        <p:spPr>
          <a:xfrm flipH="1">
            <a:off x="6095548" y="4007872"/>
            <a:ext cx="3091316" cy="2895600"/>
          </a:xfrm>
          <a:prstGeom prst="rect">
            <a:avLst/>
          </a:prstGeom>
        </p:spPr>
      </p:pic>
      <p:pic>
        <p:nvPicPr>
          <p:cNvPr id="20" name="Picture 19">
            <a:extLst>
              <a:ext uri="{FF2B5EF4-FFF2-40B4-BE49-F238E27FC236}">
                <a16:creationId xmlns:a16="http://schemas.microsoft.com/office/drawing/2014/main" id="{00F11F15-AE68-0743-99EA-4AED47380C77}"/>
              </a:ext>
            </a:extLst>
          </p:cNvPr>
          <p:cNvPicPr>
            <a:picLocks noChangeAspect="1"/>
          </p:cNvPicPr>
          <p:nvPr/>
        </p:nvPicPr>
        <p:blipFill rotWithShape="1">
          <a:blip r:embed="rId5">
            <a:clrChange>
              <a:clrFrom>
                <a:srgbClr val="000000">
                  <a:alpha val="0"/>
                </a:srgbClr>
              </a:clrFrom>
              <a:clrTo>
                <a:srgbClr val="000000">
                  <a:alpha val="0"/>
                </a:srgbClr>
              </a:clrTo>
            </a:clrChange>
          </a:blip>
          <a:srcRect t="22465" b="21146"/>
          <a:stretch/>
        </p:blipFill>
        <p:spPr>
          <a:xfrm>
            <a:off x="374657" y="1690689"/>
            <a:ext cx="5943600" cy="4337274"/>
          </a:xfrm>
          <a:prstGeom prst="rect">
            <a:avLst/>
          </a:prstGeom>
        </p:spPr>
      </p:pic>
      <p:pic>
        <p:nvPicPr>
          <p:cNvPr id="23" name="Picture 22">
            <a:extLst>
              <a:ext uri="{FF2B5EF4-FFF2-40B4-BE49-F238E27FC236}">
                <a16:creationId xmlns:a16="http://schemas.microsoft.com/office/drawing/2014/main" id="{9A40B7EA-EC49-D442-B99E-9E365BEE07E0}"/>
              </a:ext>
            </a:extLst>
          </p:cNvPr>
          <p:cNvPicPr>
            <a:picLocks noChangeAspect="1"/>
          </p:cNvPicPr>
          <p:nvPr/>
        </p:nvPicPr>
        <p:blipFill>
          <a:blip r:embed="rId6">
            <a:duotone>
              <a:schemeClr val="accent6">
                <a:shade val="45000"/>
                <a:satMod val="135000"/>
              </a:schemeClr>
              <a:prstClr val="white"/>
            </a:duotone>
          </a:blip>
          <a:stretch>
            <a:fillRect/>
          </a:stretch>
        </p:blipFill>
        <p:spPr>
          <a:xfrm>
            <a:off x="3521082" y="2371762"/>
            <a:ext cx="254000" cy="215900"/>
          </a:xfrm>
          <a:prstGeom prst="rect">
            <a:avLst/>
          </a:prstGeom>
        </p:spPr>
      </p:pic>
      <p:pic>
        <p:nvPicPr>
          <p:cNvPr id="24" name="Picture 23">
            <a:extLst>
              <a:ext uri="{FF2B5EF4-FFF2-40B4-BE49-F238E27FC236}">
                <a16:creationId xmlns:a16="http://schemas.microsoft.com/office/drawing/2014/main" id="{634E3B2D-EB5D-2947-85AA-49494AD54C6F}"/>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49" t="58122" r="64875" b="-1"/>
          <a:stretch/>
        </p:blipFill>
        <p:spPr bwMode="auto">
          <a:xfrm rot="5400000">
            <a:off x="5592491" y="3166772"/>
            <a:ext cx="3433363" cy="404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27">
            <a:extLst>
              <a:ext uri="{FF2B5EF4-FFF2-40B4-BE49-F238E27FC236}">
                <a16:creationId xmlns:a16="http://schemas.microsoft.com/office/drawing/2014/main" id="{AE880961-882C-E242-B169-3B1286714694}"/>
              </a:ext>
            </a:extLst>
          </p:cNvPr>
          <p:cNvGrpSpPr/>
          <p:nvPr/>
        </p:nvGrpSpPr>
        <p:grpSpPr>
          <a:xfrm rot="19680801">
            <a:off x="7427161" y="4011867"/>
            <a:ext cx="428091" cy="755537"/>
            <a:chOff x="7266784" y="3859326"/>
            <a:chExt cx="565713" cy="998425"/>
          </a:xfrm>
          <a:solidFill>
            <a:srgbClr val="6964E4"/>
          </a:solidFill>
        </p:grpSpPr>
        <p:sp>
          <p:nvSpPr>
            <p:cNvPr id="26" name="Rounded Rectangle 25">
              <a:extLst>
                <a:ext uri="{FF2B5EF4-FFF2-40B4-BE49-F238E27FC236}">
                  <a16:creationId xmlns:a16="http://schemas.microsoft.com/office/drawing/2014/main" id="{46D4555E-E6BB-5B42-9767-5A5F56A84579}"/>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6046C851-4749-6D48-A2F3-70BAEBE59982}"/>
                </a:ext>
              </a:extLst>
            </p:cNvPr>
            <p:cNvSpPr/>
            <p:nvPr/>
          </p:nvSpPr>
          <p:spPr>
            <a:xfrm>
              <a:off x="7555481" y="3859326"/>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1391251-4106-EB4B-A531-67902ADBBD31}"/>
              </a:ext>
            </a:extLst>
          </p:cNvPr>
          <p:cNvGrpSpPr/>
          <p:nvPr/>
        </p:nvGrpSpPr>
        <p:grpSpPr>
          <a:xfrm rot="19066917">
            <a:off x="6447843" y="4827204"/>
            <a:ext cx="428091" cy="755537"/>
            <a:chOff x="7266784" y="3859326"/>
            <a:chExt cx="565713" cy="998425"/>
          </a:xfrm>
          <a:solidFill>
            <a:srgbClr val="6964E4"/>
          </a:solidFill>
        </p:grpSpPr>
        <p:sp>
          <p:nvSpPr>
            <p:cNvPr id="36" name="Rounded Rectangle 35">
              <a:extLst>
                <a:ext uri="{FF2B5EF4-FFF2-40B4-BE49-F238E27FC236}">
                  <a16:creationId xmlns:a16="http://schemas.microsoft.com/office/drawing/2014/main" id="{207093EE-7763-E645-8BDD-4B37A2C740E7}"/>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E4422D8-133E-3A4D-9115-333937367D0E}"/>
                </a:ext>
              </a:extLst>
            </p:cNvPr>
            <p:cNvSpPr/>
            <p:nvPr/>
          </p:nvSpPr>
          <p:spPr>
            <a:xfrm>
              <a:off x="7555481" y="3859326"/>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F41D0DD-FD9C-1A43-951D-4E2ACACF0F63}"/>
              </a:ext>
            </a:extLst>
          </p:cNvPr>
          <p:cNvGrpSpPr/>
          <p:nvPr/>
        </p:nvGrpSpPr>
        <p:grpSpPr>
          <a:xfrm rot="17791971">
            <a:off x="5881502" y="5760111"/>
            <a:ext cx="428091" cy="755537"/>
            <a:chOff x="7266784" y="3859326"/>
            <a:chExt cx="565713" cy="998425"/>
          </a:xfrm>
          <a:solidFill>
            <a:srgbClr val="6964E4"/>
          </a:solidFill>
        </p:grpSpPr>
        <p:sp>
          <p:nvSpPr>
            <p:cNvPr id="39" name="Rounded Rectangle 38">
              <a:extLst>
                <a:ext uri="{FF2B5EF4-FFF2-40B4-BE49-F238E27FC236}">
                  <a16:creationId xmlns:a16="http://schemas.microsoft.com/office/drawing/2014/main" id="{421BC6F3-3DC3-DC41-BF35-6E3DD8CACD49}"/>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3A545746-418B-EC49-B5E1-ED8A2D330B9A}"/>
                </a:ext>
              </a:extLst>
            </p:cNvPr>
            <p:cNvSpPr/>
            <p:nvPr/>
          </p:nvSpPr>
          <p:spPr>
            <a:xfrm>
              <a:off x="7555481" y="3859326"/>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1F7F0989-F084-8948-9B84-279B87FD8F38}"/>
              </a:ext>
            </a:extLst>
          </p:cNvPr>
          <p:cNvGrpSpPr/>
          <p:nvPr/>
        </p:nvGrpSpPr>
        <p:grpSpPr>
          <a:xfrm rot="20692531">
            <a:off x="8333333" y="3616525"/>
            <a:ext cx="428091" cy="755537"/>
            <a:chOff x="7266784" y="3859326"/>
            <a:chExt cx="565713" cy="998425"/>
          </a:xfrm>
          <a:solidFill>
            <a:srgbClr val="6964E4"/>
          </a:solidFill>
        </p:grpSpPr>
        <p:sp>
          <p:nvSpPr>
            <p:cNvPr id="42" name="Rounded Rectangle 41">
              <a:extLst>
                <a:ext uri="{FF2B5EF4-FFF2-40B4-BE49-F238E27FC236}">
                  <a16:creationId xmlns:a16="http://schemas.microsoft.com/office/drawing/2014/main" id="{649BE6DA-1B52-2B47-947B-FE5E1425B584}"/>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3781679C-9C64-D04C-9721-54CE60C55AF9}"/>
                </a:ext>
              </a:extLst>
            </p:cNvPr>
            <p:cNvSpPr/>
            <p:nvPr/>
          </p:nvSpPr>
          <p:spPr>
            <a:xfrm>
              <a:off x="7555481" y="3859326"/>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E19F612E-5230-BE49-8869-30BBC6068D5F}"/>
              </a:ext>
            </a:extLst>
          </p:cNvPr>
          <p:cNvGrpSpPr/>
          <p:nvPr/>
        </p:nvGrpSpPr>
        <p:grpSpPr>
          <a:xfrm rot="17791971">
            <a:off x="5826599" y="5730584"/>
            <a:ext cx="555867" cy="787555"/>
            <a:chOff x="7266784" y="3859327"/>
            <a:chExt cx="734567" cy="1040737"/>
          </a:xfrm>
          <a:solidFill>
            <a:srgbClr val="6964E4"/>
          </a:solidFill>
        </p:grpSpPr>
        <p:sp>
          <p:nvSpPr>
            <p:cNvPr id="45" name="Rounded Rectangle 44">
              <a:extLst>
                <a:ext uri="{FF2B5EF4-FFF2-40B4-BE49-F238E27FC236}">
                  <a16:creationId xmlns:a16="http://schemas.microsoft.com/office/drawing/2014/main" id="{9959BDE8-E88F-B64B-B98C-10C93032EB52}"/>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01BB37A3-0377-BD46-881D-C2DFDECF5781}"/>
                </a:ext>
              </a:extLst>
            </p:cNvPr>
            <p:cNvSpPr/>
            <p:nvPr/>
          </p:nvSpPr>
          <p:spPr>
            <a:xfrm>
              <a:off x="7724336" y="3901640"/>
              <a:ext cx="277015"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802A533-8B67-F547-B2AE-BC146F5CD52E}"/>
              </a:ext>
            </a:extLst>
          </p:cNvPr>
          <p:cNvGrpSpPr/>
          <p:nvPr/>
        </p:nvGrpSpPr>
        <p:grpSpPr>
          <a:xfrm rot="19066917">
            <a:off x="6417020" y="4851578"/>
            <a:ext cx="560739" cy="779435"/>
            <a:chOff x="7266784" y="3859327"/>
            <a:chExt cx="741005" cy="1030003"/>
          </a:xfrm>
          <a:solidFill>
            <a:srgbClr val="6964E4"/>
          </a:solidFill>
        </p:grpSpPr>
        <p:sp>
          <p:nvSpPr>
            <p:cNvPr id="48" name="Rounded Rectangle 47">
              <a:extLst>
                <a:ext uri="{FF2B5EF4-FFF2-40B4-BE49-F238E27FC236}">
                  <a16:creationId xmlns:a16="http://schemas.microsoft.com/office/drawing/2014/main" id="{F8AC17F8-F642-EA47-BE72-3410FFAD27F0}"/>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35DD2D48-F33B-8B41-A46A-6C4A72A3AA25}"/>
                </a:ext>
              </a:extLst>
            </p:cNvPr>
            <p:cNvSpPr/>
            <p:nvPr/>
          </p:nvSpPr>
          <p:spPr>
            <a:xfrm>
              <a:off x="7730775" y="3890908"/>
              <a:ext cx="277014" cy="998422"/>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89290C4-064E-5A48-A16E-45CE6969E2FD}"/>
              </a:ext>
            </a:extLst>
          </p:cNvPr>
          <p:cNvGrpSpPr/>
          <p:nvPr/>
        </p:nvGrpSpPr>
        <p:grpSpPr>
          <a:xfrm rot="19680801">
            <a:off x="7361977" y="4062387"/>
            <a:ext cx="582573" cy="760137"/>
            <a:chOff x="7062640" y="3859326"/>
            <a:chExt cx="769857" cy="1004502"/>
          </a:xfrm>
          <a:solidFill>
            <a:srgbClr val="6964E4"/>
          </a:solidFill>
        </p:grpSpPr>
        <p:sp>
          <p:nvSpPr>
            <p:cNvPr id="51" name="Rounded Rectangle 50">
              <a:extLst>
                <a:ext uri="{FF2B5EF4-FFF2-40B4-BE49-F238E27FC236}">
                  <a16:creationId xmlns:a16="http://schemas.microsoft.com/office/drawing/2014/main" id="{224603BB-4CF5-CC43-81E2-C125801EC1CD}"/>
                </a:ext>
              </a:extLst>
            </p:cNvPr>
            <p:cNvSpPr/>
            <p:nvPr/>
          </p:nvSpPr>
          <p:spPr>
            <a:xfrm>
              <a:off x="7062640" y="3865401"/>
              <a:ext cx="277016" cy="998427"/>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8CD9B617-1E95-F140-9857-D8A066D64059}"/>
                </a:ext>
              </a:extLst>
            </p:cNvPr>
            <p:cNvSpPr/>
            <p:nvPr/>
          </p:nvSpPr>
          <p:spPr>
            <a:xfrm>
              <a:off x="7555481" y="3859326"/>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BEC97448-ABEC-2748-90FC-758F6D6D7457}"/>
              </a:ext>
            </a:extLst>
          </p:cNvPr>
          <p:cNvGrpSpPr/>
          <p:nvPr/>
        </p:nvGrpSpPr>
        <p:grpSpPr>
          <a:xfrm rot="20692531">
            <a:off x="8286317" y="3597936"/>
            <a:ext cx="528371" cy="767838"/>
            <a:chOff x="7266784" y="3859327"/>
            <a:chExt cx="698230" cy="1014679"/>
          </a:xfrm>
          <a:solidFill>
            <a:srgbClr val="6964E4"/>
          </a:solidFill>
        </p:grpSpPr>
        <p:sp>
          <p:nvSpPr>
            <p:cNvPr id="54" name="Rounded Rectangle 53">
              <a:extLst>
                <a:ext uri="{FF2B5EF4-FFF2-40B4-BE49-F238E27FC236}">
                  <a16:creationId xmlns:a16="http://schemas.microsoft.com/office/drawing/2014/main" id="{0DDB4915-4BD9-2046-B3ED-993601FFB7A7}"/>
                </a:ext>
              </a:extLst>
            </p:cNvPr>
            <p:cNvSpPr/>
            <p:nvPr/>
          </p:nvSpPr>
          <p:spPr>
            <a:xfrm>
              <a:off x="7266784" y="3859327"/>
              <a:ext cx="277016" cy="998424"/>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17DF847F-08BC-1140-AAAC-9B12A83B9691}"/>
                </a:ext>
              </a:extLst>
            </p:cNvPr>
            <p:cNvSpPr/>
            <p:nvPr/>
          </p:nvSpPr>
          <p:spPr>
            <a:xfrm>
              <a:off x="7687998" y="3875584"/>
              <a:ext cx="277016" cy="998422"/>
            </a:xfrm>
            <a:prstGeom prst="roundRect">
              <a:avLst>
                <a:gd name="adj" fmla="val 50000"/>
              </a:avLst>
            </a:prstGeom>
            <a:grpFill/>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56" name="Down Arrow 55">
            <a:extLst>
              <a:ext uri="{FF2B5EF4-FFF2-40B4-BE49-F238E27FC236}">
                <a16:creationId xmlns:a16="http://schemas.microsoft.com/office/drawing/2014/main" id="{1423F4F1-0F57-F344-82B8-1CF371654F21}"/>
              </a:ext>
            </a:extLst>
          </p:cNvPr>
          <p:cNvSpPr/>
          <p:nvPr/>
        </p:nvSpPr>
        <p:spPr>
          <a:xfrm>
            <a:off x="1766659" y="4169168"/>
            <a:ext cx="300038" cy="538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AF3D739C-8CD6-CA4F-B49F-EF572F159289}"/>
              </a:ext>
            </a:extLst>
          </p:cNvPr>
          <p:cNvSpPr/>
          <p:nvPr/>
        </p:nvSpPr>
        <p:spPr>
          <a:xfrm>
            <a:off x="2792344" y="2931569"/>
            <a:ext cx="300038" cy="538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3FA11931-5FC3-3C46-913D-4A76CD0E4075}"/>
              </a:ext>
            </a:extLst>
          </p:cNvPr>
          <p:cNvSpPr/>
          <p:nvPr/>
        </p:nvSpPr>
        <p:spPr>
          <a:xfrm>
            <a:off x="4421981" y="1751812"/>
            <a:ext cx="300038" cy="538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712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6BA9-894B-1641-A85F-C658EAC751B9}"/>
              </a:ext>
            </a:extLst>
          </p:cNvPr>
          <p:cNvSpPr>
            <a:spLocks noGrp="1"/>
          </p:cNvSpPr>
          <p:nvPr>
            <p:ph type="title"/>
          </p:nvPr>
        </p:nvSpPr>
        <p:spPr/>
        <p:txBody>
          <a:bodyPr/>
          <a:lstStyle/>
          <a:p>
            <a:pPr algn="ctr"/>
            <a:r>
              <a:rPr lang="en-US" dirty="0"/>
              <a:t>Gating variables made a biological prediction!</a:t>
            </a:r>
          </a:p>
        </p:txBody>
      </p:sp>
      <p:pic>
        <p:nvPicPr>
          <p:cNvPr id="5" name="Picture 4">
            <a:extLst>
              <a:ext uri="{FF2B5EF4-FFF2-40B4-BE49-F238E27FC236}">
                <a16:creationId xmlns:a16="http://schemas.microsoft.com/office/drawing/2014/main" id="{8EB7E7B0-00B0-D040-BF17-3811C6446DC9}"/>
              </a:ext>
            </a:extLst>
          </p:cNvPr>
          <p:cNvPicPr>
            <a:picLocks noChangeAspect="1"/>
          </p:cNvPicPr>
          <p:nvPr/>
        </p:nvPicPr>
        <p:blipFill>
          <a:blip r:embed="rId3"/>
          <a:stretch>
            <a:fillRect/>
          </a:stretch>
        </p:blipFill>
        <p:spPr>
          <a:xfrm>
            <a:off x="717550" y="2569194"/>
            <a:ext cx="7708900" cy="952500"/>
          </a:xfrm>
          <a:prstGeom prst="rect">
            <a:avLst/>
          </a:prstGeom>
        </p:spPr>
      </p:pic>
      <p:pic>
        <p:nvPicPr>
          <p:cNvPr id="6" name="Picture 5">
            <a:extLst>
              <a:ext uri="{FF2B5EF4-FFF2-40B4-BE49-F238E27FC236}">
                <a16:creationId xmlns:a16="http://schemas.microsoft.com/office/drawing/2014/main" id="{CCE5C6CF-25BA-444B-A032-E4B3540F61ED}"/>
              </a:ext>
            </a:extLst>
          </p:cNvPr>
          <p:cNvPicPr>
            <a:picLocks noChangeAspect="1"/>
          </p:cNvPicPr>
          <p:nvPr/>
        </p:nvPicPr>
        <p:blipFill>
          <a:blip r:embed="rId4"/>
          <a:stretch>
            <a:fillRect/>
          </a:stretch>
        </p:blipFill>
        <p:spPr>
          <a:xfrm>
            <a:off x="2200273" y="3204194"/>
            <a:ext cx="1028700" cy="635000"/>
          </a:xfrm>
          <a:prstGeom prst="rect">
            <a:avLst/>
          </a:prstGeom>
        </p:spPr>
      </p:pic>
      <p:pic>
        <p:nvPicPr>
          <p:cNvPr id="8" name="Picture 7" hidden="1">
            <a:extLst>
              <a:ext uri="{FF2B5EF4-FFF2-40B4-BE49-F238E27FC236}">
                <a16:creationId xmlns:a16="http://schemas.microsoft.com/office/drawing/2014/main" id="{9B76E129-919C-0C4E-9487-14731CB19E39}"/>
              </a:ext>
            </a:extLst>
          </p:cNvPr>
          <p:cNvPicPr>
            <a:picLocks noChangeAspect="1"/>
          </p:cNvPicPr>
          <p:nvPr/>
        </p:nvPicPr>
        <p:blipFill>
          <a:blip r:embed="rId5"/>
          <a:stretch>
            <a:fillRect/>
          </a:stretch>
        </p:blipFill>
        <p:spPr>
          <a:xfrm>
            <a:off x="2200273" y="2164388"/>
            <a:ext cx="2832100" cy="965200"/>
          </a:xfrm>
          <a:prstGeom prst="rect">
            <a:avLst/>
          </a:prstGeom>
        </p:spPr>
      </p:pic>
      <p:pic>
        <p:nvPicPr>
          <p:cNvPr id="9" name="Picture 8" hidden="1">
            <a:extLst>
              <a:ext uri="{FF2B5EF4-FFF2-40B4-BE49-F238E27FC236}">
                <a16:creationId xmlns:a16="http://schemas.microsoft.com/office/drawing/2014/main" id="{D499C9B8-903D-8D4A-8F88-773FDD003B0E}"/>
              </a:ext>
            </a:extLst>
          </p:cNvPr>
          <p:cNvPicPr>
            <a:picLocks noChangeAspect="1"/>
          </p:cNvPicPr>
          <p:nvPr/>
        </p:nvPicPr>
        <p:blipFill>
          <a:blip r:embed="rId5"/>
          <a:stretch>
            <a:fillRect/>
          </a:stretch>
        </p:blipFill>
        <p:spPr>
          <a:xfrm>
            <a:off x="5594350" y="2178679"/>
            <a:ext cx="2832100" cy="965200"/>
          </a:xfrm>
          <a:prstGeom prst="rect">
            <a:avLst/>
          </a:prstGeom>
        </p:spPr>
      </p:pic>
      <p:pic>
        <p:nvPicPr>
          <p:cNvPr id="12" name="Picture 11" hidden="1">
            <a:extLst>
              <a:ext uri="{FF2B5EF4-FFF2-40B4-BE49-F238E27FC236}">
                <a16:creationId xmlns:a16="http://schemas.microsoft.com/office/drawing/2014/main" id="{F1E46C22-98B7-A745-BA42-383113F84FFD}"/>
              </a:ext>
            </a:extLst>
          </p:cNvPr>
          <p:cNvPicPr>
            <a:picLocks noChangeAspect="1"/>
          </p:cNvPicPr>
          <p:nvPr/>
        </p:nvPicPr>
        <p:blipFill>
          <a:blip r:embed="rId6"/>
          <a:stretch>
            <a:fillRect/>
          </a:stretch>
        </p:blipFill>
        <p:spPr>
          <a:xfrm>
            <a:off x="3362323" y="1604004"/>
            <a:ext cx="508000" cy="393700"/>
          </a:xfrm>
          <a:prstGeom prst="rect">
            <a:avLst/>
          </a:prstGeom>
        </p:spPr>
      </p:pic>
      <p:pic>
        <p:nvPicPr>
          <p:cNvPr id="13" name="Picture 12" hidden="1">
            <a:extLst>
              <a:ext uri="{FF2B5EF4-FFF2-40B4-BE49-F238E27FC236}">
                <a16:creationId xmlns:a16="http://schemas.microsoft.com/office/drawing/2014/main" id="{FBBBC836-AF6D-EE4C-826B-CAD4E1E74397}"/>
              </a:ext>
            </a:extLst>
          </p:cNvPr>
          <p:cNvPicPr>
            <a:picLocks noChangeAspect="1"/>
          </p:cNvPicPr>
          <p:nvPr/>
        </p:nvPicPr>
        <p:blipFill>
          <a:blip r:embed="rId7"/>
          <a:stretch>
            <a:fillRect/>
          </a:stretch>
        </p:blipFill>
        <p:spPr>
          <a:xfrm>
            <a:off x="6545848" y="1604004"/>
            <a:ext cx="711200" cy="393700"/>
          </a:xfrm>
          <a:prstGeom prst="rect">
            <a:avLst/>
          </a:prstGeom>
        </p:spPr>
      </p:pic>
      <p:pic>
        <p:nvPicPr>
          <p:cNvPr id="15" name="Picture 14">
            <a:extLst>
              <a:ext uri="{FF2B5EF4-FFF2-40B4-BE49-F238E27FC236}">
                <a16:creationId xmlns:a16="http://schemas.microsoft.com/office/drawing/2014/main" id="{B893B956-4B17-7F46-8B6B-9AEAE71D5DB1}"/>
              </a:ext>
            </a:extLst>
          </p:cNvPr>
          <p:cNvPicPr>
            <a:picLocks noChangeAspect="1"/>
          </p:cNvPicPr>
          <p:nvPr/>
        </p:nvPicPr>
        <p:blipFill>
          <a:blip r:embed="rId8"/>
          <a:stretch>
            <a:fillRect/>
          </a:stretch>
        </p:blipFill>
        <p:spPr>
          <a:xfrm>
            <a:off x="2082806" y="4169396"/>
            <a:ext cx="1143000" cy="482600"/>
          </a:xfrm>
          <a:prstGeom prst="rect">
            <a:avLst/>
          </a:prstGeom>
        </p:spPr>
      </p:pic>
      <p:pic>
        <p:nvPicPr>
          <p:cNvPr id="18" name="Picture 17" hidden="1">
            <a:extLst>
              <a:ext uri="{FF2B5EF4-FFF2-40B4-BE49-F238E27FC236}">
                <a16:creationId xmlns:a16="http://schemas.microsoft.com/office/drawing/2014/main" id="{7A234405-461F-CC49-B784-F1708440CBAE}"/>
              </a:ext>
            </a:extLst>
          </p:cNvPr>
          <p:cNvPicPr>
            <a:picLocks noChangeAspect="1"/>
          </p:cNvPicPr>
          <p:nvPr/>
        </p:nvPicPr>
        <p:blipFill>
          <a:blip r:embed="rId9"/>
          <a:stretch>
            <a:fillRect/>
          </a:stretch>
        </p:blipFill>
        <p:spPr>
          <a:xfrm>
            <a:off x="4902211" y="4369428"/>
            <a:ext cx="1752600" cy="482600"/>
          </a:xfrm>
          <a:prstGeom prst="rect">
            <a:avLst/>
          </a:prstGeom>
        </p:spPr>
      </p:pic>
      <p:sp>
        <p:nvSpPr>
          <p:cNvPr id="3" name="Freeform 2">
            <a:extLst>
              <a:ext uri="{FF2B5EF4-FFF2-40B4-BE49-F238E27FC236}">
                <a16:creationId xmlns:a16="http://schemas.microsoft.com/office/drawing/2014/main" id="{D1153059-06A4-0947-8EFB-ABB2094B0A52}"/>
              </a:ext>
            </a:extLst>
          </p:cNvPr>
          <p:cNvSpPr/>
          <p:nvPr/>
        </p:nvSpPr>
        <p:spPr>
          <a:xfrm>
            <a:off x="2676521" y="3858136"/>
            <a:ext cx="848044" cy="1105119"/>
          </a:xfrm>
          <a:custGeom>
            <a:avLst/>
            <a:gdLst>
              <a:gd name="connsiteX0" fmla="*/ 481743 w 1341125"/>
              <a:gd name="connsiteY0" fmla="*/ 0 h 1029586"/>
              <a:gd name="connsiteX1" fmla="*/ 367443 w 1341125"/>
              <a:gd name="connsiteY1" fmla="*/ 42862 h 1029586"/>
              <a:gd name="connsiteX2" fmla="*/ 324581 w 1341125"/>
              <a:gd name="connsiteY2" fmla="*/ 85725 h 1029586"/>
              <a:gd name="connsiteX3" fmla="*/ 210281 w 1341125"/>
              <a:gd name="connsiteY3" fmla="*/ 171450 h 1029586"/>
              <a:gd name="connsiteX4" fmla="*/ 138843 w 1341125"/>
              <a:gd name="connsiteY4" fmla="*/ 242887 h 1029586"/>
              <a:gd name="connsiteX5" fmla="*/ 110268 w 1341125"/>
              <a:gd name="connsiteY5" fmla="*/ 285750 h 1029586"/>
              <a:gd name="connsiteX6" fmla="*/ 24543 w 1341125"/>
              <a:gd name="connsiteY6" fmla="*/ 428625 h 1029586"/>
              <a:gd name="connsiteX7" fmla="*/ 24543 w 1341125"/>
              <a:gd name="connsiteY7" fmla="*/ 742950 h 1029586"/>
              <a:gd name="connsiteX8" fmla="*/ 67406 w 1341125"/>
              <a:gd name="connsiteY8" fmla="*/ 814387 h 1029586"/>
              <a:gd name="connsiteX9" fmla="*/ 124556 w 1341125"/>
              <a:gd name="connsiteY9" fmla="*/ 842962 h 1029586"/>
              <a:gd name="connsiteX10" fmla="*/ 224568 w 1341125"/>
              <a:gd name="connsiteY10" fmla="*/ 914400 h 1029586"/>
              <a:gd name="connsiteX11" fmla="*/ 324581 w 1341125"/>
              <a:gd name="connsiteY11" fmla="*/ 971550 h 1029586"/>
              <a:gd name="connsiteX12" fmla="*/ 381731 w 1341125"/>
              <a:gd name="connsiteY12" fmla="*/ 985837 h 1029586"/>
              <a:gd name="connsiteX13" fmla="*/ 438881 w 1341125"/>
              <a:gd name="connsiteY13" fmla="*/ 1014412 h 1029586"/>
              <a:gd name="connsiteX14" fmla="*/ 938943 w 1341125"/>
              <a:gd name="connsiteY14" fmla="*/ 1014412 h 1029586"/>
              <a:gd name="connsiteX15" fmla="*/ 1124681 w 1341125"/>
              <a:gd name="connsiteY15" fmla="*/ 928687 h 1029586"/>
              <a:gd name="connsiteX16" fmla="*/ 1167543 w 1341125"/>
              <a:gd name="connsiteY16" fmla="*/ 900112 h 1029586"/>
              <a:gd name="connsiteX17" fmla="*/ 1238981 w 1341125"/>
              <a:gd name="connsiteY17" fmla="*/ 828675 h 1029586"/>
              <a:gd name="connsiteX18" fmla="*/ 1296131 w 1341125"/>
              <a:gd name="connsiteY18" fmla="*/ 728662 h 1029586"/>
              <a:gd name="connsiteX19" fmla="*/ 1324706 w 1341125"/>
              <a:gd name="connsiteY19" fmla="*/ 685800 h 1029586"/>
              <a:gd name="connsiteX20" fmla="*/ 1324706 w 1341125"/>
              <a:gd name="connsiteY20" fmla="*/ 414337 h 1029586"/>
              <a:gd name="connsiteX21" fmla="*/ 1181831 w 1341125"/>
              <a:gd name="connsiteY21" fmla="*/ 242887 h 1029586"/>
              <a:gd name="connsiteX22" fmla="*/ 1124681 w 1341125"/>
              <a:gd name="connsiteY22" fmla="*/ 200025 h 1029586"/>
              <a:gd name="connsiteX23" fmla="*/ 1081818 w 1341125"/>
              <a:gd name="connsiteY23" fmla="*/ 157162 h 1029586"/>
              <a:gd name="connsiteX24" fmla="*/ 867506 w 1341125"/>
              <a:gd name="connsiteY24" fmla="*/ 85725 h 1029586"/>
              <a:gd name="connsiteX25" fmla="*/ 653193 w 1341125"/>
              <a:gd name="connsiteY25" fmla="*/ 100012 h 1029586"/>
              <a:gd name="connsiteX26" fmla="*/ 581756 w 1341125"/>
              <a:gd name="connsiteY26" fmla="*/ 171450 h 1029586"/>
              <a:gd name="connsiteX27" fmla="*/ 567468 w 1341125"/>
              <a:gd name="connsiteY27" fmla="*/ 214312 h 1029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41125" h="1029586">
                <a:moveTo>
                  <a:pt x="481743" y="0"/>
                </a:moveTo>
                <a:cubicBezTo>
                  <a:pt x="443643" y="14287"/>
                  <a:pt x="403165" y="23377"/>
                  <a:pt x="367443" y="42862"/>
                </a:cubicBezTo>
                <a:cubicBezTo>
                  <a:pt x="349705" y="52538"/>
                  <a:pt x="340219" y="72930"/>
                  <a:pt x="324581" y="85725"/>
                </a:cubicBezTo>
                <a:cubicBezTo>
                  <a:pt x="287721" y="115883"/>
                  <a:pt x="243957" y="137774"/>
                  <a:pt x="210281" y="171450"/>
                </a:cubicBezTo>
                <a:cubicBezTo>
                  <a:pt x="186468" y="195262"/>
                  <a:pt x="161019" y="217543"/>
                  <a:pt x="138843" y="242887"/>
                </a:cubicBezTo>
                <a:cubicBezTo>
                  <a:pt x="127535" y="255810"/>
                  <a:pt x="120249" y="271777"/>
                  <a:pt x="110268" y="285750"/>
                </a:cubicBezTo>
                <a:cubicBezTo>
                  <a:pt x="41345" y="382244"/>
                  <a:pt x="87303" y="303106"/>
                  <a:pt x="24543" y="428625"/>
                </a:cubicBezTo>
                <a:cubicBezTo>
                  <a:pt x="-6148" y="551394"/>
                  <a:pt x="-10153" y="543450"/>
                  <a:pt x="24543" y="742950"/>
                </a:cubicBezTo>
                <a:cubicBezTo>
                  <a:pt x="29301" y="770309"/>
                  <a:pt x="47770" y="794751"/>
                  <a:pt x="67406" y="814387"/>
                </a:cubicBezTo>
                <a:cubicBezTo>
                  <a:pt x="82466" y="829447"/>
                  <a:pt x="105506" y="833437"/>
                  <a:pt x="124556" y="842962"/>
                </a:cubicBezTo>
                <a:cubicBezTo>
                  <a:pt x="194371" y="912778"/>
                  <a:pt x="136810" y="864253"/>
                  <a:pt x="224568" y="914400"/>
                </a:cubicBezTo>
                <a:cubicBezTo>
                  <a:pt x="277323" y="944546"/>
                  <a:pt x="261784" y="948001"/>
                  <a:pt x="324581" y="971550"/>
                </a:cubicBezTo>
                <a:cubicBezTo>
                  <a:pt x="342967" y="978445"/>
                  <a:pt x="362681" y="981075"/>
                  <a:pt x="381731" y="985837"/>
                </a:cubicBezTo>
                <a:cubicBezTo>
                  <a:pt x="400781" y="995362"/>
                  <a:pt x="418128" y="1009623"/>
                  <a:pt x="438881" y="1014412"/>
                </a:cubicBezTo>
                <a:cubicBezTo>
                  <a:pt x="578743" y="1046688"/>
                  <a:pt x="845856" y="1017992"/>
                  <a:pt x="938943" y="1014412"/>
                </a:cubicBezTo>
                <a:cubicBezTo>
                  <a:pt x="998288" y="990674"/>
                  <a:pt x="1073217" y="962997"/>
                  <a:pt x="1124681" y="928687"/>
                </a:cubicBezTo>
                <a:lnTo>
                  <a:pt x="1167543" y="900112"/>
                </a:lnTo>
                <a:cubicBezTo>
                  <a:pt x="1243745" y="785810"/>
                  <a:pt x="1143728" y="923928"/>
                  <a:pt x="1238981" y="828675"/>
                </a:cubicBezTo>
                <a:cubicBezTo>
                  <a:pt x="1262186" y="805470"/>
                  <a:pt x="1281190" y="754808"/>
                  <a:pt x="1296131" y="728662"/>
                </a:cubicBezTo>
                <a:cubicBezTo>
                  <a:pt x="1304650" y="713753"/>
                  <a:pt x="1315181" y="700087"/>
                  <a:pt x="1324706" y="685800"/>
                </a:cubicBezTo>
                <a:cubicBezTo>
                  <a:pt x="1341680" y="566976"/>
                  <a:pt x="1351024" y="554702"/>
                  <a:pt x="1324706" y="414337"/>
                </a:cubicBezTo>
                <a:cubicBezTo>
                  <a:pt x="1313130" y="352599"/>
                  <a:pt x="1207226" y="261933"/>
                  <a:pt x="1181831" y="242887"/>
                </a:cubicBezTo>
                <a:cubicBezTo>
                  <a:pt x="1162781" y="228600"/>
                  <a:pt x="1142761" y="215522"/>
                  <a:pt x="1124681" y="200025"/>
                </a:cubicBezTo>
                <a:cubicBezTo>
                  <a:pt x="1109340" y="186875"/>
                  <a:pt x="1099609" y="166742"/>
                  <a:pt x="1081818" y="157162"/>
                </a:cubicBezTo>
                <a:cubicBezTo>
                  <a:pt x="984068" y="104527"/>
                  <a:pt x="957203" y="103664"/>
                  <a:pt x="867506" y="85725"/>
                </a:cubicBezTo>
                <a:cubicBezTo>
                  <a:pt x="796068" y="90487"/>
                  <a:pt x="723815" y="88242"/>
                  <a:pt x="653193" y="100012"/>
                </a:cubicBezTo>
                <a:cubicBezTo>
                  <a:pt x="622020" y="105207"/>
                  <a:pt x="593879" y="147205"/>
                  <a:pt x="581756" y="171450"/>
                </a:cubicBezTo>
                <a:cubicBezTo>
                  <a:pt x="575021" y="184920"/>
                  <a:pt x="567468" y="214312"/>
                  <a:pt x="567468" y="214312"/>
                </a:cubicBezTo>
              </a:path>
            </a:pathLst>
          </a:custGeom>
          <a:noFill/>
          <a:ln w="101600" cap="rnd">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BA70AE1-9F4E-E540-9510-D5ABC95633AB}"/>
              </a:ext>
            </a:extLst>
          </p:cNvPr>
          <p:cNvGrpSpPr/>
          <p:nvPr/>
        </p:nvGrpSpPr>
        <p:grpSpPr>
          <a:xfrm>
            <a:off x="1011682" y="5243506"/>
            <a:ext cx="6517830" cy="1871672"/>
            <a:chOff x="1011682" y="5243506"/>
            <a:chExt cx="6517830" cy="1871672"/>
          </a:xfrm>
        </p:grpSpPr>
        <p:pic>
          <p:nvPicPr>
            <p:cNvPr id="36" name="Picture 35">
              <a:extLst>
                <a:ext uri="{FF2B5EF4-FFF2-40B4-BE49-F238E27FC236}">
                  <a16:creationId xmlns:a16="http://schemas.microsoft.com/office/drawing/2014/main" id="{E0D33206-1D09-4944-B5D4-847417628826}"/>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t="9040" r="78864" b="-1"/>
            <a:stretch/>
          </p:blipFill>
          <p:spPr bwMode="auto">
            <a:xfrm rot="5400000">
              <a:off x="3506579" y="3092246"/>
              <a:ext cx="1528035" cy="65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a:extLst>
                <a:ext uri="{FF2B5EF4-FFF2-40B4-BE49-F238E27FC236}">
                  <a16:creationId xmlns:a16="http://schemas.microsoft.com/office/drawing/2014/main" id="{65E8ED66-4DF0-8649-BD88-725D6460C39A}"/>
                </a:ext>
              </a:extLst>
            </p:cNvPr>
            <p:cNvGrpSpPr/>
            <p:nvPr/>
          </p:nvGrpSpPr>
          <p:grpSpPr>
            <a:xfrm>
              <a:off x="3897308" y="5243506"/>
              <a:ext cx="730249" cy="1143008"/>
              <a:chOff x="3763169" y="5486400"/>
              <a:chExt cx="730249" cy="1143008"/>
            </a:xfrm>
          </p:grpSpPr>
          <p:sp>
            <p:nvSpPr>
              <p:cNvPr id="4" name="Oval 3">
                <a:extLst>
                  <a:ext uri="{FF2B5EF4-FFF2-40B4-BE49-F238E27FC236}">
                    <a16:creationId xmlns:a16="http://schemas.microsoft.com/office/drawing/2014/main" id="{A1A5386E-7C46-EB47-8DF0-7B8EB670424D}"/>
                  </a:ext>
                </a:extLst>
              </p:cNvPr>
              <p:cNvSpPr/>
              <p:nvPr/>
            </p:nvSpPr>
            <p:spPr>
              <a:xfrm>
                <a:off x="3986213" y="5486400"/>
                <a:ext cx="328612" cy="914400"/>
              </a:xfrm>
              <a:prstGeom prst="ellipse">
                <a:avLst/>
              </a:prstGeom>
              <a:solidFill>
                <a:srgbClr val="6964E4"/>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650E978-BAFB-D648-B0BA-E87D579828CA}"/>
                  </a:ext>
                </a:extLst>
              </p:cNvPr>
              <p:cNvSpPr/>
              <p:nvPr/>
            </p:nvSpPr>
            <p:spPr>
              <a:xfrm>
                <a:off x="3763169" y="5600704"/>
                <a:ext cx="328612" cy="914400"/>
              </a:xfrm>
              <a:prstGeom prst="ellipse">
                <a:avLst/>
              </a:prstGeom>
              <a:solidFill>
                <a:srgbClr val="6964E4"/>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E90AC6-3F53-A647-868E-91BD1923A7B7}"/>
                  </a:ext>
                </a:extLst>
              </p:cNvPr>
              <p:cNvSpPr/>
              <p:nvPr/>
            </p:nvSpPr>
            <p:spPr>
              <a:xfrm>
                <a:off x="4164806" y="5600704"/>
                <a:ext cx="328612" cy="914400"/>
              </a:xfrm>
              <a:prstGeom prst="ellipse">
                <a:avLst/>
              </a:prstGeom>
              <a:solidFill>
                <a:srgbClr val="6964E4"/>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966589-6DFF-9A4B-91D5-D5CBCCFD3BBF}"/>
                  </a:ext>
                </a:extLst>
              </p:cNvPr>
              <p:cNvSpPr/>
              <p:nvPr/>
            </p:nvSpPr>
            <p:spPr>
              <a:xfrm>
                <a:off x="3927474" y="5715008"/>
                <a:ext cx="328612" cy="914400"/>
              </a:xfrm>
              <a:prstGeom prst="ellipse">
                <a:avLst/>
              </a:prstGeom>
              <a:solidFill>
                <a:srgbClr val="6964E4"/>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1" name="Picture 10">
            <a:extLst>
              <a:ext uri="{FF2B5EF4-FFF2-40B4-BE49-F238E27FC236}">
                <a16:creationId xmlns:a16="http://schemas.microsoft.com/office/drawing/2014/main" id="{66F86077-EBF2-1A44-ADE8-3F1883457BDE}"/>
              </a:ext>
            </a:extLst>
          </p:cNvPr>
          <p:cNvPicPr>
            <a:picLocks noChangeAspect="1"/>
          </p:cNvPicPr>
          <p:nvPr/>
        </p:nvPicPr>
        <p:blipFill>
          <a:blip r:embed="rId11"/>
          <a:stretch>
            <a:fillRect/>
          </a:stretch>
        </p:blipFill>
        <p:spPr>
          <a:xfrm rot="5865125">
            <a:off x="2858159" y="4946312"/>
            <a:ext cx="863600" cy="1079500"/>
          </a:xfrm>
          <a:prstGeom prst="rect">
            <a:avLst/>
          </a:prstGeom>
        </p:spPr>
      </p:pic>
      <p:sp>
        <p:nvSpPr>
          <p:cNvPr id="27" name="Teardrop 26">
            <a:extLst>
              <a:ext uri="{FF2B5EF4-FFF2-40B4-BE49-F238E27FC236}">
                <a16:creationId xmlns:a16="http://schemas.microsoft.com/office/drawing/2014/main" id="{3B588721-3B80-BB43-83EC-29D4F95A798F}"/>
              </a:ext>
            </a:extLst>
          </p:cNvPr>
          <p:cNvSpPr/>
          <p:nvPr/>
        </p:nvSpPr>
        <p:spPr>
          <a:xfrm>
            <a:off x="5794958" y="5141170"/>
            <a:ext cx="891949" cy="891949"/>
          </a:xfrm>
          <a:prstGeom prst="teardrop">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1" name="Pie 30">
            <a:extLst>
              <a:ext uri="{FF2B5EF4-FFF2-40B4-BE49-F238E27FC236}">
                <a16:creationId xmlns:a16="http://schemas.microsoft.com/office/drawing/2014/main" id="{CE1331CD-67AA-954B-8B1F-01DB6D014044}"/>
              </a:ext>
            </a:extLst>
          </p:cNvPr>
          <p:cNvSpPr/>
          <p:nvPr/>
        </p:nvSpPr>
        <p:spPr>
          <a:xfrm>
            <a:off x="5794958" y="5141169"/>
            <a:ext cx="891949" cy="891949"/>
          </a:xfrm>
          <a:prstGeom prst="pie">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28" name="Teardrop 27">
            <a:extLst>
              <a:ext uri="{FF2B5EF4-FFF2-40B4-BE49-F238E27FC236}">
                <a16:creationId xmlns:a16="http://schemas.microsoft.com/office/drawing/2014/main" id="{53B71898-C415-3345-B373-D04DDA26FA81}"/>
              </a:ext>
            </a:extLst>
          </p:cNvPr>
          <p:cNvSpPr/>
          <p:nvPr/>
        </p:nvSpPr>
        <p:spPr>
          <a:xfrm rot="5400000">
            <a:off x="5773187" y="4074483"/>
            <a:ext cx="891949" cy="891949"/>
          </a:xfrm>
          <a:prstGeom prst="teardrop">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2" name="Pie 31">
            <a:extLst>
              <a:ext uri="{FF2B5EF4-FFF2-40B4-BE49-F238E27FC236}">
                <a16:creationId xmlns:a16="http://schemas.microsoft.com/office/drawing/2014/main" id="{07516D31-E180-334B-9097-E1E0F97B3FB2}"/>
              </a:ext>
            </a:extLst>
          </p:cNvPr>
          <p:cNvSpPr/>
          <p:nvPr/>
        </p:nvSpPr>
        <p:spPr>
          <a:xfrm rot="5400000">
            <a:off x="5773186" y="4079165"/>
            <a:ext cx="891949" cy="891949"/>
          </a:xfrm>
          <a:prstGeom prst="pie">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29" name="Teardrop 28">
            <a:extLst>
              <a:ext uri="{FF2B5EF4-FFF2-40B4-BE49-F238E27FC236}">
                <a16:creationId xmlns:a16="http://schemas.microsoft.com/office/drawing/2014/main" id="{86071342-AE8C-1442-8423-9ACECF50AB28}"/>
              </a:ext>
            </a:extLst>
          </p:cNvPr>
          <p:cNvSpPr/>
          <p:nvPr/>
        </p:nvSpPr>
        <p:spPr>
          <a:xfrm rot="16200000">
            <a:off x="6802909" y="5141170"/>
            <a:ext cx="891949" cy="891949"/>
          </a:xfrm>
          <a:prstGeom prst="teardrop">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4" name="Pie 33">
            <a:extLst>
              <a:ext uri="{FF2B5EF4-FFF2-40B4-BE49-F238E27FC236}">
                <a16:creationId xmlns:a16="http://schemas.microsoft.com/office/drawing/2014/main" id="{F6C4D5EF-FB1A-E34C-8A19-C8FA1F092C1E}"/>
              </a:ext>
            </a:extLst>
          </p:cNvPr>
          <p:cNvSpPr/>
          <p:nvPr/>
        </p:nvSpPr>
        <p:spPr>
          <a:xfrm rot="16200000">
            <a:off x="6803944" y="5145304"/>
            <a:ext cx="891949" cy="891949"/>
          </a:xfrm>
          <a:prstGeom prst="pie">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30" name="Teardrop 29">
            <a:extLst>
              <a:ext uri="{FF2B5EF4-FFF2-40B4-BE49-F238E27FC236}">
                <a16:creationId xmlns:a16="http://schemas.microsoft.com/office/drawing/2014/main" id="{71F4BC1F-E780-7849-A01A-EA860F1FC547}"/>
              </a:ext>
            </a:extLst>
          </p:cNvPr>
          <p:cNvSpPr/>
          <p:nvPr/>
        </p:nvSpPr>
        <p:spPr>
          <a:xfrm rot="10800000">
            <a:off x="6811073" y="4071306"/>
            <a:ext cx="891949" cy="891949"/>
          </a:xfrm>
          <a:prstGeom prst="teardrop">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3" name="Pie 32">
            <a:extLst>
              <a:ext uri="{FF2B5EF4-FFF2-40B4-BE49-F238E27FC236}">
                <a16:creationId xmlns:a16="http://schemas.microsoft.com/office/drawing/2014/main" id="{EA483F5A-4571-4A43-B4BD-467743243F0B}"/>
              </a:ext>
            </a:extLst>
          </p:cNvPr>
          <p:cNvSpPr/>
          <p:nvPr/>
        </p:nvSpPr>
        <p:spPr>
          <a:xfrm rot="10800000">
            <a:off x="6811073" y="4067171"/>
            <a:ext cx="891949" cy="891949"/>
          </a:xfrm>
          <a:prstGeom prst="pie">
            <a:avLst/>
          </a:prstGeom>
          <a:solidFill>
            <a:srgbClr val="6964E4"/>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15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0"/>
                            </p:stCondLst>
                            <p:childTnLst>
                              <p:par>
                                <p:cTn id="26" presetID="1" presetClass="exit" presetSubtype="0" fill="hold" grpId="0" nodeType="afterEffect">
                                  <p:stCondLst>
                                    <p:cond delay="3000"/>
                                  </p:stCondLst>
                                  <p:childTnLst>
                                    <p:set>
                                      <p:cBhvr>
                                        <p:cTn id="27" dur="1" fill="hold">
                                          <p:stCondLst>
                                            <p:cond delay="0"/>
                                          </p:stCondLst>
                                        </p:cTn>
                                        <p:tgtEl>
                                          <p:spTgt spid="30"/>
                                        </p:tgtEl>
                                        <p:attrNameLst>
                                          <p:attrName>style.visibility</p:attrName>
                                        </p:attrNameLst>
                                      </p:cBhvr>
                                      <p:to>
                                        <p:strVal val="hidden"/>
                                      </p:to>
                                    </p:set>
                                  </p:childTnLst>
                                </p:cTn>
                              </p:par>
                            </p:childTnLst>
                          </p:cTn>
                        </p:par>
                        <p:par>
                          <p:cTn id="28" fill="hold">
                            <p:stCondLst>
                              <p:cond delay="3000"/>
                            </p:stCondLst>
                            <p:childTnLst>
                              <p:par>
                                <p:cTn id="29" presetID="1" presetClass="exit" presetSubtype="0" fill="hold" grpId="0" nodeType="afterEffect">
                                  <p:stCondLst>
                                    <p:cond delay="1000"/>
                                  </p:stCondLst>
                                  <p:childTnLst>
                                    <p:set>
                                      <p:cBhvr>
                                        <p:cTn id="30" dur="1" fill="hold">
                                          <p:stCondLst>
                                            <p:cond delay="0"/>
                                          </p:stCondLst>
                                        </p:cTn>
                                        <p:tgtEl>
                                          <p:spTgt spid="29"/>
                                        </p:tgtEl>
                                        <p:attrNameLst>
                                          <p:attrName>style.visibility</p:attrName>
                                        </p:attrNameLst>
                                      </p:cBhvr>
                                      <p:to>
                                        <p:strVal val="hidden"/>
                                      </p:to>
                                    </p:set>
                                  </p:childTnLst>
                                </p:cTn>
                              </p:par>
                            </p:childTnLst>
                          </p:cTn>
                        </p:par>
                        <p:par>
                          <p:cTn id="31" fill="hold">
                            <p:stCondLst>
                              <p:cond delay="4000"/>
                            </p:stCondLst>
                            <p:childTnLst>
                              <p:par>
                                <p:cTn id="32" presetID="1" presetClass="exit" presetSubtype="0" fill="hold" grpId="0" nodeType="afterEffect">
                                  <p:stCondLst>
                                    <p:cond delay="500"/>
                                  </p:stCondLst>
                                  <p:childTnLst>
                                    <p:set>
                                      <p:cBhvr>
                                        <p:cTn id="33" dur="1" fill="hold">
                                          <p:stCondLst>
                                            <p:cond delay="0"/>
                                          </p:stCondLst>
                                        </p:cTn>
                                        <p:tgtEl>
                                          <p:spTgt spid="28"/>
                                        </p:tgtEl>
                                        <p:attrNameLst>
                                          <p:attrName>style.visibility</p:attrName>
                                        </p:attrNameLst>
                                      </p:cBhvr>
                                      <p:to>
                                        <p:strVal val="hidden"/>
                                      </p:to>
                                    </p:set>
                                  </p:childTnLst>
                                </p:cTn>
                              </p:par>
                            </p:childTnLst>
                          </p:cTn>
                        </p:par>
                        <p:par>
                          <p:cTn id="34" fill="hold">
                            <p:stCondLst>
                              <p:cond delay="4500"/>
                            </p:stCondLst>
                            <p:childTnLst>
                              <p:par>
                                <p:cTn id="35" presetID="1" presetClass="exit" presetSubtype="0" fill="hold" grpId="0" nodeType="afterEffect">
                                  <p:stCondLst>
                                    <p:cond delay="150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27" grpId="1" animBg="1"/>
      <p:bldP spid="31" grpId="0" animBg="1"/>
      <p:bldP spid="28" grpId="0" animBg="1"/>
      <p:bldP spid="28" grpId="1" animBg="1"/>
      <p:bldP spid="32" grpId="0" animBg="1"/>
      <p:bldP spid="29" grpId="0" animBg="1"/>
      <p:bldP spid="29" grpId="1" animBg="1"/>
      <p:bldP spid="34" grpId="0" animBg="1"/>
      <p:bldP spid="30" grpId="0" animBg="1"/>
      <p:bldP spid="30" grpId="1"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0D00-E3C9-EA46-B238-438C1AB34D55}"/>
              </a:ext>
            </a:extLst>
          </p:cNvPr>
          <p:cNvSpPr>
            <a:spLocks noGrp="1"/>
          </p:cNvSpPr>
          <p:nvPr>
            <p:ph type="title"/>
          </p:nvPr>
        </p:nvSpPr>
        <p:spPr/>
        <p:txBody>
          <a:bodyPr/>
          <a:lstStyle/>
          <a:p>
            <a:pPr algn="ctr"/>
            <a:r>
              <a:rPr lang="en-US" dirty="0"/>
              <a:t>What can you do with a model?</a:t>
            </a:r>
          </a:p>
        </p:txBody>
      </p:sp>
      <p:pic>
        <p:nvPicPr>
          <p:cNvPr id="4" name="Picture 3">
            <a:extLst>
              <a:ext uri="{FF2B5EF4-FFF2-40B4-BE49-F238E27FC236}">
                <a16:creationId xmlns:a16="http://schemas.microsoft.com/office/drawing/2014/main" id="{E9D69375-C62A-EA4E-A1E9-239C9330C921}"/>
              </a:ext>
            </a:extLst>
          </p:cNvPr>
          <p:cNvPicPr>
            <a:picLocks noChangeAspect="1"/>
          </p:cNvPicPr>
          <p:nvPr/>
        </p:nvPicPr>
        <p:blipFill>
          <a:blip r:embed="rId3">
            <a:duotone>
              <a:schemeClr val="accent4">
                <a:shade val="45000"/>
                <a:satMod val="135000"/>
              </a:schemeClr>
              <a:prstClr val="white"/>
            </a:duotone>
          </a:blip>
          <a:stretch>
            <a:fillRect/>
          </a:stretch>
        </p:blipFill>
        <p:spPr>
          <a:xfrm>
            <a:off x="845060" y="3857625"/>
            <a:ext cx="4923915" cy="1347787"/>
          </a:xfrm>
          <a:prstGeom prst="rect">
            <a:avLst/>
          </a:prstGeom>
        </p:spPr>
      </p:pic>
      <p:pic>
        <p:nvPicPr>
          <p:cNvPr id="3" name="Picture 2">
            <a:extLst>
              <a:ext uri="{FF2B5EF4-FFF2-40B4-BE49-F238E27FC236}">
                <a16:creationId xmlns:a16="http://schemas.microsoft.com/office/drawing/2014/main" id="{0B7305F6-5E23-5B45-AE21-812F7938598D}"/>
              </a:ext>
            </a:extLst>
          </p:cNvPr>
          <p:cNvPicPr>
            <a:picLocks noChangeAspect="1"/>
          </p:cNvPicPr>
          <p:nvPr/>
        </p:nvPicPr>
        <p:blipFill>
          <a:blip r:embed="rId4"/>
          <a:stretch>
            <a:fillRect/>
          </a:stretch>
        </p:blipFill>
        <p:spPr>
          <a:xfrm>
            <a:off x="3149850" y="2277270"/>
            <a:ext cx="1701800" cy="1765300"/>
          </a:xfrm>
          <a:prstGeom prst="rect">
            <a:avLst/>
          </a:prstGeom>
        </p:spPr>
      </p:pic>
      <p:pic>
        <p:nvPicPr>
          <p:cNvPr id="5" name="Picture 4">
            <a:extLst>
              <a:ext uri="{FF2B5EF4-FFF2-40B4-BE49-F238E27FC236}">
                <a16:creationId xmlns:a16="http://schemas.microsoft.com/office/drawing/2014/main" id="{2F42476C-DB0C-B642-AE1B-9CA5B4BF1B47}"/>
              </a:ext>
            </a:extLst>
          </p:cNvPr>
          <p:cNvPicPr>
            <a:picLocks noChangeAspect="1"/>
          </p:cNvPicPr>
          <p:nvPr/>
        </p:nvPicPr>
        <p:blipFill>
          <a:blip r:embed="rId5"/>
          <a:stretch>
            <a:fillRect/>
          </a:stretch>
        </p:blipFill>
        <p:spPr>
          <a:xfrm>
            <a:off x="4893592" y="2156620"/>
            <a:ext cx="1739900" cy="2006600"/>
          </a:xfrm>
          <a:prstGeom prst="rect">
            <a:avLst/>
          </a:prstGeom>
        </p:spPr>
      </p:pic>
    </p:spTree>
    <p:extLst>
      <p:ext uri="{BB962C8B-B14F-4D97-AF65-F5344CB8AC3E}">
        <p14:creationId xmlns:p14="http://schemas.microsoft.com/office/powerpoint/2010/main" val="274344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0D00-E3C9-EA46-B238-438C1AB34D55}"/>
              </a:ext>
            </a:extLst>
          </p:cNvPr>
          <p:cNvSpPr>
            <a:spLocks noGrp="1"/>
          </p:cNvSpPr>
          <p:nvPr>
            <p:ph type="title"/>
          </p:nvPr>
        </p:nvSpPr>
        <p:spPr/>
        <p:txBody>
          <a:bodyPr/>
          <a:lstStyle/>
          <a:p>
            <a:pPr algn="ctr"/>
            <a:r>
              <a:rPr lang="en-US" dirty="0"/>
              <a:t>What can you do with a model?</a:t>
            </a:r>
          </a:p>
        </p:txBody>
      </p:sp>
      <p:pic>
        <p:nvPicPr>
          <p:cNvPr id="4" name="Picture 3">
            <a:extLst>
              <a:ext uri="{FF2B5EF4-FFF2-40B4-BE49-F238E27FC236}">
                <a16:creationId xmlns:a16="http://schemas.microsoft.com/office/drawing/2014/main" id="{E9D69375-C62A-EA4E-A1E9-239C9330C921}"/>
              </a:ext>
            </a:extLst>
          </p:cNvPr>
          <p:cNvPicPr>
            <a:picLocks noChangeAspect="1"/>
          </p:cNvPicPr>
          <p:nvPr/>
        </p:nvPicPr>
        <p:blipFill>
          <a:blip r:embed="rId3">
            <a:duotone>
              <a:schemeClr val="accent4">
                <a:shade val="45000"/>
                <a:satMod val="135000"/>
              </a:schemeClr>
              <a:prstClr val="white"/>
            </a:duotone>
          </a:blip>
          <a:stretch>
            <a:fillRect/>
          </a:stretch>
        </p:blipFill>
        <p:spPr>
          <a:xfrm>
            <a:off x="845060" y="3857625"/>
            <a:ext cx="4923915" cy="1347787"/>
          </a:xfrm>
          <a:prstGeom prst="rect">
            <a:avLst/>
          </a:prstGeom>
        </p:spPr>
      </p:pic>
      <p:pic>
        <p:nvPicPr>
          <p:cNvPr id="3" name="Picture 2">
            <a:extLst>
              <a:ext uri="{FF2B5EF4-FFF2-40B4-BE49-F238E27FC236}">
                <a16:creationId xmlns:a16="http://schemas.microsoft.com/office/drawing/2014/main" id="{0B7305F6-5E23-5B45-AE21-812F7938598D}"/>
              </a:ext>
            </a:extLst>
          </p:cNvPr>
          <p:cNvPicPr>
            <a:picLocks noChangeAspect="1"/>
          </p:cNvPicPr>
          <p:nvPr/>
        </p:nvPicPr>
        <p:blipFill>
          <a:blip r:embed="rId4"/>
          <a:stretch>
            <a:fillRect/>
          </a:stretch>
        </p:blipFill>
        <p:spPr>
          <a:xfrm>
            <a:off x="3149850" y="2277270"/>
            <a:ext cx="1701800" cy="1765300"/>
          </a:xfrm>
          <a:prstGeom prst="rect">
            <a:avLst/>
          </a:prstGeom>
        </p:spPr>
      </p:pic>
      <p:pic>
        <p:nvPicPr>
          <p:cNvPr id="5" name="Picture 4">
            <a:extLst>
              <a:ext uri="{FF2B5EF4-FFF2-40B4-BE49-F238E27FC236}">
                <a16:creationId xmlns:a16="http://schemas.microsoft.com/office/drawing/2014/main" id="{2F42476C-DB0C-B642-AE1B-9CA5B4BF1B47}"/>
              </a:ext>
            </a:extLst>
          </p:cNvPr>
          <p:cNvPicPr>
            <a:picLocks noChangeAspect="1"/>
          </p:cNvPicPr>
          <p:nvPr/>
        </p:nvPicPr>
        <p:blipFill>
          <a:blip r:embed="rId5"/>
          <a:stretch>
            <a:fillRect/>
          </a:stretch>
        </p:blipFill>
        <p:spPr>
          <a:xfrm>
            <a:off x="4893592" y="2156620"/>
            <a:ext cx="1739900" cy="2006600"/>
          </a:xfrm>
          <a:prstGeom prst="rect">
            <a:avLst/>
          </a:prstGeom>
        </p:spPr>
      </p:pic>
      <p:grpSp>
        <p:nvGrpSpPr>
          <p:cNvPr id="8" name="Group 7">
            <a:extLst>
              <a:ext uri="{FF2B5EF4-FFF2-40B4-BE49-F238E27FC236}">
                <a16:creationId xmlns:a16="http://schemas.microsoft.com/office/drawing/2014/main" id="{5E7C0CA7-5501-304B-A91F-E3FD8088172C}"/>
              </a:ext>
            </a:extLst>
          </p:cNvPr>
          <p:cNvGrpSpPr/>
          <p:nvPr/>
        </p:nvGrpSpPr>
        <p:grpSpPr>
          <a:xfrm>
            <a:off x="6072646" y="2087564"/>
            <a:ext cx="2628445" cy="3117848"/>
            <a:chOff x="5986921" y="1283495"/>
            <a:chExt cx="2628445" cy="3117848"/>
          </a:xfrm>
        </p:grpSpPr>
        <p:pic>
          <p:nvPicPr>
            <p:cNvPr id="6" name="Picture 5">
              <a:extLst>
                <a:ext uri="{FF2B5EF4-FFF2-40B4-BE49-F238E27FC236}">
                  <a16:creationId xmlns:a16="http://schemas.microsoft.com/office/drawing/2014/main" id="{5F67BE94-91E5-864C-AB31-8B1B601CFF40}"/>
                </a:ext>
              </a:extLst>
            </p:cNvPr>
            <p:cNvPicPr>
              <a:picLocks noChangeAspect="1"/>
            </p:cNvPicPr>
            <p:nvPr/>
          </p:nvPicPr>
          <p:blipFill>
            <a:blip r:embed="rId6"/>
            <a:stretch>
              <a:fillRect/>
            </a:stretch>
          </p:blipFill>
          <p:spPr>
            <a:xfrm>
              <a:off x="7040566" y="1283495"/>
              <a:ext cx="1574800" cy="2209800"/>
            </a:xfrm>
            <a:prstGeom prst="rect">
              <a:avLst/>
            </a:prstGeom>
          </p:spPr>
        </p:pic>
        <p:pic>
          <p:nvPicPr>
            <p:cNvPr id="7" name="Picture 6">
              <a:extLst>
                <a:ext uri="{FF2B5EF4-FFF2-40B4-BE49-F238E27FC236}">
                  <a16:creationId xmlns:a16="http://schemas.microsoft.com/office/drawing/2014/main" id="{EC1C53EA-D54D-EA4B-B298-1961FB467BD3}"/>
                </a:ext>
              </a:extLst>
            </p:cNvPr>
            <p:cNvPicPr>
              <a:picLocks noChangeAspect="1"/>
            </p:cNvPicPr>
            <p:nvPr/>
          </p:nvPicPr>
          <p:blipFill>
            <a:blip r:embed="rId7"/>
            <a:stretch>
              <a:fillRect/>
            </a:stretch>
          </p:blipFill>
          <p:spPr>
            <a:xfrm>
              <a:off x="5986921" y="3118643"/>
              <a:ext cx="1600200" cy="1282700"/>
            </a:xfrm>
            <a:prstGeom prst="rect">
              <a:avLst/>
            </a:prstGeom>
          </p:spPr>
        </p:pic>
      </p:grpSp>
    </p:spTree>
    <p:extLst>
      <p:ext uri="{BB962C8B-B14F-4D97-AF65-F5344CB8AC3E}">
        <p14:creationId xmlns:p14="http://schemas.microsoft.com/office/powerpoint/2010/main" val="2286979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0D00-E3C9-EA46-B238-438C1AB34D55}"/>
              </a:ext>
            </a:extLst>
          </p:cNvPr>
          <p:cNvSpPr>
            <a:spLocks noGrp="1"/>
          </p:cNvSpPr>
          <p:nvPr>
            <p:ph type="title"/>
          </p:nvPr>
        </p:nvSpPr>
        <p:spPr/>
        <p:txBody>
          <a:bodyPr/>
          <a:lstStyle/>
          <a:p>
            <a:pPr algn="ctr"/>
            <a:r>
              <a:rPr lang="en-US" dirty="0"/>
              <a:t>What can you do with a model?</a:t>
            </a:r>
          </a:p>
        </p:txBody>
      </p:sp>
      <p:pic>
        <p:nvPicPr>
          <p:cNvPr id="4" name="Picture 3">
            <a:extLst>
              <a:ext uri="{FF2B5EF4-FFF2-40B4-BE49-F238E27FC236}">
                <a16:creationId xmlns:a16="http://schemas.microsoft.com/office/drawing/2014/main" id="{E9D69375-C62A-EA4E-A1E9-239C9330C921}"/>
              </a:ext>
            </a:extLst>
          </p:cNvPr>
          <p:cNvPicPr>
            <a:picLocks noChangeAspect="1"/>
          </p:cNvPicPr>
          <p:nvPr/>
        </p:nvPicPr>
        <p:blipFill>
          <a:blip r:embed="rId3">
            <a:duotone>
              <a:schemeClr val="accent4">
                <a:shade val="45000"/>
                <a:satMod val="135000"/>
              </a:schemeClr>
              <a:prstClr val="white"/>
            </a:duotone>
          </a:blip>
          <a:stretch>
            <a:fillRect/>
          </a:stretch>
        </p:blipFill>
        <p:spPr>
          <a:xfrm>
            <a:off x="845060" y="3857625"/>
            <a:ext cx="4923915" cy="1347787"/>
          </a:xfrm>
          <a:prstGeom prst="rect">
            <a:avLst/>
          </a:prstGeom>
        </p:spPr>
      </p:pic>
      <p:pic>
        <p:nvPicPr>
          <p:cNvPr id="3" name="Picture 2">
            <a:extLst>
              <a:ext uri="{FF2B5EF4-FFF2-40B4-BE49-F238E27FC236}">
                <a16:creationId xmlns:a16="http://schemas.microsoft.com/office/drawing/2014/main" id="{0B7305F6-5E23-5B45-AE21-812F7938598D}"/>
              </a:ext>
            </a:extLst>
          </p:cNvPr>
          <p:cNvPicPr>
            <a:picLocks noChangeAspect="1"/>
          </p:cNvPicPr>
          <p:nvPr/>
        </p:nvPicPr>
        <p:blipFill>
          <a:blip r:embed="rId4"/>
          <a:stretch>
            <a:fillRect/>
          </a:stretch>
        </p:blipFill>
        <p:spPr>
          <a:xfrm>
            <a:off x="3149850" y="2277270"/>
            <a:ext cx="1701800" cy="1765300"/>
          </a:xfrm>
          <a:prstGeom prst="rect">
            <a:avLst/>
          </a:prstGeom>
        </p:spPr>
      </p:pic>
      <p:pic>
        <p:nvPicPr>
          <p:cNvPr id="5" name="Picture 4">
            <a:extLst>
              <a:ext uri="{FF2B5EF4-FFF2-40B4-BE49-F238E27FC236}">
                <a16:creationId xmlns:a16="http://schemas.microsoft.com/office/drawing/2014/main" id="{2F42476C-DB0C-B642-AE1B-9CA5B4BF1B47}"/>
              </a:ext>
            </a:extLst>
          </p:cNvPr>
          <p:cNvPicPr>
            <a:picLocks noChangeAspect="1"/>
          </p:cNvPicPr>
          <p:nvPr/>
        </p:nvPicPr>
        <p:blipFill>
          <a:blip r:embed="rId5"/>
          <a:stretch>
            <a:fillRect/>
          </a:stretch>
        </p:blipFill>
        <p:spPr>
          <a:xfrm>
            <a:off x="4893592" y="2156620"/>
            <a:ext cx="1739900" cy="2006600"/>
          </a:xfrm>
          <a:prstGeom prst="rect">
            <a:avLst/>
          </a:prstGeom>
        </p:spPr>
      </p:pic>
      <p:grpSp>
        <p:nvGrpSpPr>
          <p:cNvPr id="11" name="Group 10">
            <a:extLst>
              <a:ext uri="{FF2B5EF4-FFF2-40B4-BE49-F238E27FC236}">
                <a16:creationId xmlns:a16="http://schemas.microsoft.com/office/drawing/2014/main" id="{4B47461E-BC42-5244-A7FA-1CBE811E9A96}"/>
              </a:ext>
            </a:extLst>
          </p:cNvPr>
          <p:cNvGrpSpPr/>
          <p:nvPr/>
        </p:nvGrpSpPr>
        <p:grpSpPr>
          <a:xfrm>
            <a:off x="6176049" y="2104626"/>
            <a:ext cx="2275589" cy="3180163"/>
            <a:chOff x="6176049" y="1333101"/>
            <a:chExt cx="2275589" cy="3180163"/>
          </a:xfrm>
        </p:grpSpPr>
        <p:pic>
          <p:nvPicPr>
            <p:cNvPr id="9" name="Picture 8">
              <a:extLst>
                <a:ext uri="{FF2B5EF4-FFF2-40B4-BE49-F238E27FC236}">
                  <a16:creationId xmlns:a16="http://schemas.microsoft.com/office/drawing/2014/main" id="{5ED507EE-B803-8645-8205-63C1FCE540D0}"/>
                </a:ext>
              </a:extLst>
            </p:cNvPr>
            <p:cNvPicPr>
              <a:picLocks noChangeAspect="1"/>
            </p:cNvPicPr>
            <p:nvPr/>
          </p:nvPicPr>
          <p:blipFill>
            <a:blip r:embed="rId6"/>
            <a:stretch>
              <a:fillRect/>
            </a:stretch>
          </p:blipFill>
          <p:spPr>
            <a:xfrm>
              <a:off x="6176049" y="3230564"/>
              <a:ext cx="1752600" cy="1282700"/>
            </a:xfrm>
            <a:prstGeom prst="rect">
              <a:avLst/>
            </a:prstGeom>
          </p:spPr>
        </p:pic>
        <p:pic>
          <p:nvPicPr>
            <p:cNvPr id="10" name="Picture 9">
              <a:extLst>
                <a:ext uri="{FF2B5EF4-FFF2-40B4-BE49-F238E27FC236}">
                  <a16:creationId xmlns:a16="http://schemas.microsoft.com/office/drawing/2014/main" id="{8CE46A1C-25CA-7245-903D-93A781165D36}"/>
                </a:ext>
              </a:extLst>
            </p:cNvPr>
            <p:cNvPicPr>
              <a:picLocks noChangeAspect="1"/>
            </p:cNvPicPr>
            <p:nvPr/>
          </p:nvPicPr>
          <p:blipFill>
            <a:blip r:embed="rId7"/>
            <a:stretch>
              <a:fillRect/>
            </a:stretch>
          </p:blipFill>
          <p:spPr>
            <a:xfrm>
              <a:off x="6622838" y="1333101"/>
              <a:ext cx="1828800" cy="2171700"/>
            </a:xfrm>
            <a:prstGeom prst="rect">
              <a:avLst/>
            </a:prstGeom>
          </p:spPr>
        </p:pic>
      </p:grpSp>
    </p:spTree>
    <p:extLst>
      <p:ext uri="{BB962C8B-B14F-4D97-AF65-F5344CB8AC3E}">
        <p14:creationId xmlns:p14="http://schemas.microsoft.com/office/powerpoint/2010/main" val="3379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0D00-E3C9-EA46-B238-438C1AB34D55}"/>
              </a:ext>
            </a:extLst>
          </p:cNvPr>
          <p:cNvSpPr>
            <a:spLocks noGrp="1"/>
          </p:cNvSpPr>
          <p:nvPr>
            <p:ph type="title"/>
          </p:nvPr>
        </p:nvSpPr>
        <p:spPr/>
        <p:txBody>
          <a:bodyPr/>
          <a:lstStyle/>
          <a:p>
            <a:pPr algn="ctr"/>
            <a:r>
              <a:rPr lang="en-US" dirty="0"/>
              <a:t>What can you do with a model?</a:t>
            </a:r>
          </a:p>
        </p:txBody>
      </p:sp>
      <p:pic>
        <p:nvPicPr>
          <p:cNvPr id="4" name="Picture 3">
            <a:extLst>
              <a:ext uri="{FF2B5EF4-FFF2-40B4-BE49-F238E27FC236}">
                <a16:creationId xmlns:a16="http://schemas.microsoft.com/office/drawing/2014/main" id="{E9D69375-C62A-EA4E-A1E9-239C9330C921}"/>
              </a:ext>
            </a:extLst>
          </p:cNvPr>
          <p:cNvPicPr>
            <a:picLocks noChangeAspect="1"/>
          </p:cNvPicPr>
          <p:nvPr/>
        </p:nvPicPr>
        <p:blipFill>
          <a:blip r:embed="rId3">
            <a:duotone>
              <a:schemeClr val="accent4">
                <a:shade val="45000"/>
                <a:satMod val="135000"/>
              </a:schemeClr>
              <a:prstClr val="white"/>
            </a:duotone>
          </a:blip>
          <a:stretch>
            <a:fillRect/>
          </a:stretch>
        </p:blipFill>
        <p:spPr>
          <a:xfrm>
            <a:off x="845060" y="3857625"/>
            <a:ext cx="4923915" cy="1347787"/>
          </a:xfrm>
          <a:prstGeom prst="rect">
            <a:avLst/>
          </a:prstGeom>
        </p:spPr>
      </p:pic>
      <p:pic>
        <p:nvPicPr>
          <p:cNvPr id="3" name="Picture 2">
            <a:extLst>
              <a:ext uri="{FF2B5EF4-FFF2-40B4-BE49-F238E27FC236}">
                <a16:creationId xmlns:a16="http://schemas.microsoft.com/office/drawing/2014/main" id="{0B7305F6-5E23-5B45-AE21-812F7938598D}"/>
              </a:ext>
            </a:extLst>
          </p:cNvPr>
          <p:cNvPicPr>
            <a:picLocks noChangeAspect="1"/>
          </p:cNvPicPr>
          <p:nvPr/>
        </p:nvPicPr>
        <p:blipFill>
          <a:blip r:embed="rId4"/>
          <a:stretch>
            <a:fillRect/>
          </a:stretch>
        </p:blipFill>
        <p:spPr>
          <a:xfrm>
            <a:off x="3149850" y="2277270"/>
            <a:ext cx="1701800" cy="1765300"/>
          </a:xfrm>
          <a:prstGeom prst="rect">
            <a:avLst/>
          </a:prstGeom>
        </p:spPr>
      </p:pic>
      <p:pic>
        <p:nvPicPr>
          <p:cNvPr id="5" name="Picture 4">
            <a:extLst>
              <a:ext uri="{FF2B5EF4-FFF2-40B4-BE49-F238E27FC236}">
                <a16:creationId xmlns:a16="http://schemas.microsoft.com/office/drawing/2014/main" id="{2F42476C-DB0C-B642-AE1B-9CA5B4BF1B47}"/>
              </a:ext>
            </a:extLst>
          </p:cNvPr>
          <p:cNvPicPr>
            <a:picLocks noChangeAspect="1"/>
          </p:cNvPicPr>
          <p:nvPr/>
        </p:nvPicPr>
        <p:blipFill>
          <a:blip r:embed="rId5"/>
          <a:stretch>
            <a:fillRect/>
          </a:stretch>
        </p:blipFill>
        <p:spPr>
          <a:xfrm>
            <a:off x="4893592" y="2156620"/>
            <a:ext cx="1739900" cy="2006600"/>
          </a:xfrm>
          <a:prstGeom prst="rect">
            <a:avLst/>
          </a:prstGeom>
        </p:spPr>
      </p:pic>
      <p:grpSp>
        <p:nvGrpSpPr>
          <p:cNvPr id="14" name="Group 13">
            <a:extLst>
              <a:ext uri="{FF2B5EF4-FFF2-40B4-BE49-F238E27FC236}">
                <a16:creationId xmlns:a16="http://schemas.microsoft.com/office/drawing/2014/main" id="{31C8EE8B-87F1-6B42-937C-72260D31A5AB}"/>
              </a:ext>
            </a:extLst>
          </p:cNvPr>
          <p:cNvGrpSpPr/>
          <p:nvPr/>
        </p:nvGrpSpPr>
        <p:grpSpPr>
          <a:xfrm>
            <a:off x="6070631" y="2022076"/>
            <a:ext cx="2043540" cy="3293071"/>
            <a:chOff x="5429712" y="538558"/>
            <a:chExt cx="2043540" cy="3293071"/>
          </a:xfrm>
        </p:grpSpPr>
        <p:pic>
          <p:nvPicPr>
            <p:cNvPr id="12" name="Picture 11">
              <a:extLst>
                <a:ext uri="{FF2B5EF4-FFF2-40B4-BE49-F238E27FC236}">
                  <a16:creationId xmlns:a16="http://schemas.microsoft.com/office/drawing/2014/main" id="{523BB3DF-4504-DA40-85BF-01CDC2591B00}"/>
                </a:ext>
              </a:extLst>
            </p:cNvPr>
            <p:cNvPicPr>
              <a:picLocks noChangeAspect="1"/>
            </p:cNvPicPr>
            <p:nvPr/>
          </p:nvPicPr>
          <p:blipFill>
            <a:blip r:embed="rId6"/>
            <a:stretch>
              <a:fillRect/>
            </a:stretch>
          </p:blipFill>
          <p:spPr>
            <a:xfrm>
              <a:off x="5429712" y="2650529"/>
              <a:ext cx="2019300" cy="1181100"/>
            </a:xfrm>
            <a:prstGeom prst="rect">
              <a:avLst/>
            </a:prstGeom>
          </p:spPr>
        </p:pic>
        <p:pic>
          <p:nvPicPr>
            <p:cNvPr id="13" name="Picture 12">
              <a:extLst>
                <a:ext uri="{FF2B5EF4-FFF2-40B4-BE49-F238E27FC236}">
                  <a16:creationId xmlns:a16="http://schemas.microsoft.com/office/drawing/2014/main" id="{60B25CA7-9B96-ED4E-9BAD-64C8BDA80234}"/>
                </a:ext>
              </a:extLst>
            </p:cNvPr>
            <p:cNvPicPr>
              <a:picLocks noChangeAspect="1"/>
            </p:cNvPicPr>
            <p:nvPr/>
          </p:nvPicPr>
          <p:blipFill>
            <a:blip r:embed="rId7"/>
            <a:stretch>
              <a:fillRect/>
            </a:stretch>
          </p:blipFill>
          <p:spPr>
            <a:xfrm>
              <a:off x="6241352" y="538558"/>
              <a:ext cx="1231900" cy="2336800"/>
            </a:xfrm>
            <a:prstGeom prst="rect">
              <a:avLst/>
            </a:prstGeom>
          </p:spPr>
        </p:pic>
      </p:grpSp>
    </p:spTree>
    <p:extLst>
      <p:ext uri="{BB962C8B-B14F-4D97-AF65-F5344CB8AC3E}">
        <p14:creationId xmlns:p14="http://schemas.microsoft.com/office/powerpoint/2010/main" val="169491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0D00-E3C9-EA46-B238-438C1AB34D55}"/>
              </a:ext>
            </a:extLst>
          </p:cNvPr>
          <p:cNvSpPr>
            <a:spLocks noGrp="1"/>
          </p:cNvSpPr>
          <p:nvPr>
            <p:ph type="title"/>
          </p:nvPr>
        </p:nvSpPr>
        <p:spPr/>
        <p:txBody>
          <a:bodyPr/>
          <a:lstStyle/>
          <a:p>
            <a:pPr algn="ctr"/>
            <a:r>
              <a:rPr lang="en-US" dirty="0"/>
              <a:t>What can you do with a model?</a:t>
            </a:r>
          </a:p>
        </p:txBody>
      </p:sp>
      <p:pic>
        <p:nvPicPr>
          <p:cNvPr id="6" name="Picture 5">
            <a:extLst>
              <a:ext uri="{FF2B5EF4-FFF2-40B4-BE49-F238E27FC236}">
                <a16:creationId xmlns:a16="http://schemas.microsoft.com/office/drawing/2014/main" id="{5C7D98BF-FC24-754B-A2BA-F27CEF0D1B88}"/>
              </a:ext>
            </a:extLst>
          </p:cNvPr>
          <p:cNvPicPr>
            <a:picLocks noChangeAspect="1"/>
          </p:cNvPicPr>
          <p:nvPr/>
        </p:nvPicPr>
        <p:blipFill>
          <a:blip r:embed="rId3">
            <a:duotone>
              <a:schemeClr val="accent4">
                <a:shade val="45000"/>
                <a:satMod val="135000"/>
              </a:schemeClr>
              <a:prstClr val="white"/>
            </a:duotone>
          </a:blip>
          <a:stretch>
            <a:fillRect/>
          </a:stretch>
        </p:blipFill>
        <p:spPr>
          <a:xfrm>
            <a:off x="749299" y="3428998"/>
            <a:ext cx="8059039" cy="847725"/>
          </a:xfrm>
          <a:prstGeom prst="rect">
            <a:avLst/>
          </a:prstGeom>
        </p:spPr>
      </p:pic>
      <p:grpSp>
        <p:nvGrpSpPr>
          <p:cNvPr id="14" name="Group 13">
            <a:extLst>
              <a:ext uri="{FF2B5EF4-FFF2-40B4-BE49-F238E27FC236}">
                <a16:creationId xmlns:a16="http://schemas.microsoft.com/office/drawing/2014/main" id="{9BAC5136-4C0D-D74D-9971-58B8465DE5A7}"/>
              </a:ext>
            </a:extLst>
          </p:cNvPr>
          <p:cNvGrpSpPr/>
          <p:nvPr/>
        </p:nvGrpSpPr>
        <p:grpSpPr>
          <a:xfrm>
            <a:off x="335662" y="2451099"/>
            <a:ext cx="8386506" cy="2817810"/>
            <a:chOff x="335662" y="2451099"/>
            <a:chExt cx="8386506" cy="2817810"/>
          </a:xfrm>
        </p:grpSpPr>
        <p:pic>
          <p:nvPicPr>
            <p:cNvPr id="3" name="Picture 2">
              <a:extLst>
                <a:ext uri="{FF2B5EF4-FFF2-40B4-BE49-F238E27FC236}">
                  <a16:creationId xmlns:a16="http://schemas.microsoft.com/office/drawing/2014/main" id="{38234AC3-B321-DB46-BA0C-02CBE638FF76}"/>
                </a:ext>
              </a:extLst>
            </p:cNvPr>
            <p:cNvPicPr>
              <a:picLocks noChangeAspect="1"/>
            </p:cNvPicPr>
            <p:nvPr/>
          </p:nvPicPr>
          <p:blipFill>
            <a:blip r:embed="rId4"/>
            <a:stretch>
              <a:fillRect/>
            </a:stretch>
          </p:blipFill>
          <p:spPr>
            <a:xfrm>
              <a:off x="7883968" y="2451099"/>
              <a:ext cx="838200" cy="1270000"/>
            </a:xfrm>
            <a:prstGeom prst="rect">
              <a:avLst/>
            </a:prstGeom>
          </p:spPr>
        </p:pic>
        <p:pic>
          <p:nvPicPr>
            <p:cNvPr id="4" name="Picture 3">
              <a:extLst>
                <a:ext uri="{FF2B5EF4-FFF2-40B4-BE49-F238E27FC236}">
                  <a16:creationId xmlns:a16="http://schemas.microsoft.com/office/drawing/2014/main" id="{244126F0-272D-244D-9FF9-3A3DBB9ECF28}"/>
                </a:ext>
              </a:extLst>
            </p:cNvPr>
            <p:cNvPicPr>
              <a:picLocks noChangeAspect="1"/>
            </p:cNvPicPr>
            <p:nvPr/>
          </p:nvPicPr>
          <p:blipFill>
            <a:blip r:embed="rId5"/>
            <a:stretch>
              <a:fillRect/>
            </a:stretch>
          </p:blipFill>
          <p:spPr>
            <a:xfrm>
              <a:off x="6574281" y="3397247"/>
              <a:ext cx="609600" cy="850900"/>
            </a:xfrm>
            <a:prstGeom prst="rect">
              <a:avLst/>
            </a:prstGeom>
          </p:spPr>
        </p:pic>
        <p:pic>
          <p:nvPicPr>
            <p:cNvPr id="5" name="Picture 4">
              <a:extLst>
                <a:ext uri="{FF2B5EF4-FFF2-40B4-BE49-F238E27FC236}">
                  <a16:creationId xmlns:a16="http://schemas.microsoft.com/office/drawing/2014/main" id="{E530957A-F9D7-9D4F-8A1B-BE4BAAABF3A8}"/>
                </a:ext>
              </a:extLst>
            </p:cNvPr>
            <p:cNvPicPr>
              <a:picLocks noChangeAspect="1"/>
            </p:cNvPicPr>
            <p:nvPr/>
          </p:nvPicPr>
          <p:blipFill>
            <a:blip r:embed="rId6"/>
            <a:stretch>
              <a:fillRect/>
            </a:stretch>
          </p:blipFill>
          <p:spPr>
            <a:xfrm>
              <a:off x="4078286" y="3080332"/>
              <a:ext cx="1026732" cy="1363075"/>
            </a:xfrm>
            <a:prstGeom prst="rect">
              <a:avLst/>
            </a:prstGeom>
          </p:spPr>
        </p:pic>
        <p:pic>
          <p:nvPicPr>
            <p:cNvPr id="7" name="Picture 6">
              <a:extLst>
                <a:ext uri="{FF2B5EF4-FFF2-40B4-BE49-F238E27FC236}">
                  <a16:creationId xmlns:a16="http://schemas.microsoft.com/office/drawing/2014/main" id="{A45AF157-EAD4-0046-9AF0-0CFC4486D3DC}"/>
                </a:ext>
              </a:extLst>
            </p:cNvPr>
            <p:cNvPicPr>
              <a:picLocks noChangeAspect="1"/>
            </p:cNvPicPr>
            <p:nvPr/>
          </p:nvPicPr>
          <p:blipFill>
            <a:blip r:embed="rId7"/>
            <a:stretch>
              <a:fillRect/>
            </a:stretch>
          </p:blipFill>
          <p:spPr>
            <a:xfrm>
              <a:off x="2156268" y="3968747"/>
              <a:ext cx="444500" cy="825500"/>
            </a:xfrm>
            <a:prstGeom prst="rect">
              <a:avLst/>
            </a:prstGeom>
          </p:spPr>
        </p:pic>
        <p:pic>
          <p:nvPicPr>
            <p:cNvPr id="8" name="Picture 7">
              <a:extLst>
                <a:ext uri="{FF2B5EF4-FFF2-40B4-BE49-F238E27FC236}">
                  <a16:creationId xmlns:a16="http://schemas.microsoft.com/office/drawing/2014/main" id="{AB5653DE-81B7-304D-885F-FED0900DBA23}"/>
                </a:ext>
              </a:extLst>
            </p:cNvPr>
            <p:cNvPicPr>
              <a:picLocks noChangeAspect="1"/>
            </p:cNvPicPr>
            <p:nvPr/>
          </p:nvPicPr>
          <p:blipFill>
            <a:blip r:embed="rId8"/>
            <a:stretch>
              <a:fillRect/>
            </a:stretch>
          </p:blipFill>
          <p:spPr>
            <a:xfrm>
              <a:off x="5702743" y="3028948"/>
              <a:ext cx="419100" cy="800100"/>
            </a:xfrm>
            <a:prstGeom prst="rect">
              <a:avLst/>
            </a:prstGeom>
          </p:spPr>
        </p:pic>
        <p:pic>
          <p:nvPicPr>
            <p:cNvPr id="9" name="Picture 8">
              <a:extLst>
                <a:ext uri="{FF2B5EF4-FFF2-40B4-BE49-F238E27FC236}">
                  <a16:creationId xmlns:a16="http://schemas.microsoft.com/office/drawing/2014/main" id="{E64BCD9F-C3A8-3F4C-8E68-D4CAA7CF25D7}"/>
                </a:ext>
              </a:extLst>
            </p:cNvPr>
            <p:cNvPicPr>
              <a:picLocks noChangeAspect="1"/>
            </p:cNvPicPr>
            <p:nvPr/>
          </p:nvPicPr>
          <p:blipFill>
            <a:blip r:embed="rId9"/>
            <a:stretch>
              <a:fillRect/>
            </a:stretch>
          </p:blipFill>
          <p:spPr>
            <a:xfrm>
              <a:off x="3031298" y="3448841"/>
              <a:ext cx="420328" cy="544516"/>
            </a:xfrm>
            <a:prstGeom prst="rect">
              <a:avLst/>
            </a:prstGeom>
          </p:spPr>
        </p:pic>
        <p:pic>
          <p:nvPicPr>
            <p:cNvPr id="10" name="Picture 9">
              <a:extLst>
                <a:ext uri="{FF2B5EF4-FFF2-40B4-BE49-F238E27FC236}">
                  <a16:creationId xmlns:a16="http://schemas.microsoft.com/office/drawing/2014/main" id="{03F57BC2-DA96-9A4A-BF3B-023ABC54BDD6}"/>
                </a:ext>
              </a:extLst>
            </p:cNvPr>
            <p:cNvPicPr>
              <a:picLocks noChangeAspect="1"/>
            </p:cNvPicPr>
            <p:nvPr/>
          </p:nvPicPr>
          <p:blipFill>
            <a:blip r:embed="rId10"/>
            <a:stretch>
              <a:fillRect/>
            </a:stretch>
          </p:blipFill>
          <p:spPr>
            <a:xfrm>
              <a:off x="2898562" y="3895722"/>
              <a:ext cx="685800" cy="1358900"/>
            </a:xfrm>
            <a:prstGeom prst="rect">
              <a:avLst/>
            </a:prstGeom>
          </p:spPr>
        </p:pic>
        <p:pic>
          <p:nvPicPr>
            <p:cNvPr id="11" name="Picture 10">
              <a:extLst>
                <a:ext uri="{FF2B5EF4-FFF2-40B4-BE49-F238E27FC236}">
                  <a16:creationId xmlns:a16="http://schemas.microsoft.com/office/drawing/2014/main" id="{8EAEDE69-AA60-7149-96ED-B608A00C2B7A}"/>
                </a:ext>
              </a:extLst>
            </p:cNvPr>
            <p:cNvPicPr>
              <a:picLocks noChangeAspect="1"/>
            </p:cNvPicPr>
            <p:nvPr/>
          </p:nvPicPr>
          <p:blipFill>
            <a:blip r:embed="rId11"/>
            <a:stretch>
              <a:fillRect/>
            </a:stretch>
          </p:blipFill>
          <p:spPr>
            <a:xfrm>
              <a:off x="6396523" y="3960809"/>
              <a:ext cx="469900" cy="1308100"/>
            </a:xfrm>
            <a:prstGeom prst="rect">
              <a:avLst/>
            </a:prstGeom>
          </p:spPr>
        </p:pic>
        <p:pic>
          <p:nvPicPr>
            <p:cNvPr id="12" name="Picture 11">
              <a:extLst>
                <a:ext uri="{FF2B5EF4-FFF2-40B4-BE49-F238E27FC236}">
                  <a16:creationId xmlns:a16="http://schemas.microsoft.com/office/drawing/2014/main" id="{ED24532E-0936-864B-9D35-533633830D33}"/>
                </a:ext>
              </a:extLst>
            </p:cNvPr>
            <p:cNvPicPr>
              <a:picLocks noChangeAspect="1"/>
            </p:cNvPicPr>
            <p:nvPr/>
          </p:nvPicPr>
          <p:blipFill>
            <a:blip r:embed="rId6"/>
            <a:stretch>
              <a:fillRect/>
            </a:stretch>
          </p:blipFill>
          <p:spPr>
            <a:xfrm>
              <a:off x="335662" y="3410490"/>
              <a:ext cx="829051" cy="1100637"/>
            </a:xfrm>
            <a:prstGeom prst="rect">
              <a:avLst/>
            </a:prstGeom>
          </p:spPr>
        </p:pic>
      </p:grpSp>
    </p:spTree>
    <p:extLst>
      <p:ext uri="{BB962C8B-B14F-4D97-AF65-F5344CB8AC3E}">
        <p14:creationId xmlns:p14="http://schemas.microsoft.com/office/powerpoint/2010/main" val="305342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7107-DC5D-9E4D-815E-E3C80DF1DA79}"/>
              </a:ext>
            </a:extLst>
          </p:cNvPr>
          <p:cNvSpPr>
            <a:spLocks noGrp="1"/>
          </p:cNvSpPr>
          <p:nvPr>
            <p:ph type="title"/>
          </p:nvPr>
        </p:nvSpPr>
        <p:spPr/>
        <p:txBody>
          <a:bodyPr/>
          <a:lstStyle/>
          <a:p>
            <a:r>
              <a:rPr lang="en-US" dirty="0"/>
              <a:t>Why build models?</a:t>
            </a:r>
          </a:p>
        </p:txBody>
      </p:sp>
      <p:sp>
        <p:nvSpPr>
          <p:cNvPr id="3" name="Content Placeholder 2">
            <a:extLst>
              <a:ext uri="{FF2B5EF4-FFF2-40B4-BE49-F238E27FC236}">
                <a16:creationId xmlns:a16="http://schemas.microsoft.com/office/drawing/2014/main" id="{87154EA0-A319-0A4B-A4FB-38B36888D65E}"/>
              </a:ext>
            </a:extLst>
          </p:cNvPr>
          <p:cNvSpPr>
            <a:spLocks noGrp="1"/>
          </p:cNvSpPr>
          <p:nvPr>
            <p:ph idx="1"/>
          </p:nvPr>
        </p:nvSpPr>
        <p:spPr/>
        <p:txBody>
          <a:bodyPr>
            <a:normAutofit/>
          </a:bodyPr>
          <a:lstStyle/>
          <a:p>
            <a:r>
              <a:rPr lang="en-US" sz="2800" dirty="0"/>
              <a:t>Models help us understand complex systems</a:t>
            </a:r>
          </a:p>
          <a:p>
            <a:r>
              <a:rPr lang="en-US" sz="2800" dirty="0"/>
              <a:t>Models make it possible to do certain kinds of mathematical analyses</a:t>
            </a:r>
          </a:p>
          <a:p>
            <a:r>
              <a:rPr lang="en-US" sz="2800" dirty="0"/>
              <a:t>Models allow us to make predictions about biology and nature</a:t>
            </a:r>
          </a:p>
        </p:txBody>
      </p:sp>
    </p:spTree>
    <p:extLst>
      <p:ext uri="{BB962C8B-B14F-4D97-AF65-F5344CB8AC3E}">
        <p14:creationId xmlns:p14="http://schemas.microsoft.com/office/powerpoint/2010/main" val="213388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8BB8-F71B-A888-C105-4AA383D822DF}"/>
              </a:ext>
            </a:extLst>
          </p:cNvPr>
          <p:cNvSpPr>
            <a:spLocks noGrp="1"/>
          </p:cNvSpPr>
          <p:nvPr>
            <p:ph type="title"/>
          </p:nvPr>
        </p:nvSpPr>
        <p:spPr/>
        <p:txBody>
          <a:bodyPr/>
          <a:lstStyle/>
          <a:p>
            <a:r>
              <a:rPr lang="en-US" dirty="0"/>
              <a:t>Downloading the workshop </a:t>
            </a:r>
            <a:r>
              <a:rPr lang="en-US" dirty="0" err="1"/>
              <a:t>Matlab</a:t>
            </a:r>
            <a:r>
              <a:rPr lang="en-US" dirty="0"/>
              <a:t> Live script file</a:t>
            </a:r>
          </a:p>
        </p:txBody>
      </p:sp>
      <p:sp>
        <p:nvSpPr>
          <p:cNvPr id="3" name="Content Placeholder 2">
            <a:extLst>
              <a:ext uri="{FF2B5EF4-FFF2-40B4-BE49-F238E27FC236}">
                <a16:creationId xmlns:a16="http://schemas.microsoft.com/office/drawing/2014/main" id="{EAE11C02-439D-9CEB-F19C-2EB5564C65A7}"/>
              </a:ext>
            </a:extLst>
          </p:cNvPr>
          <p:cNvSpPr>
            <a:spLocks noGrp="1"/>
          </p:cNvSpPr>
          <p:nvPr>
            <p:ph idx="1"/>
          </p:nvPr>
        </p:nvSpPr>
        <p:spPr>
          <a:xfrm>
            <a:off x="628650" y="3428999"/>
            <a:ext cx="7886700" cy="2747963"/>
          </a:xfrm>
        </p:spPr>
        <p:txBody>
          <a:bodyPr/>
          <a:lstStyle/>
          <a:p>
            <a:pPr marL="0" indent="0">
              <a:buNone/>
            </a:pPr>
            <a:r>
              <a:rPr lang="en-US" dirty="0">
                <a:solidFill>
                  <a:schemeClr val="accent4">
                    <a:lumMod val="50000"/>
                  </a:schemeClr>
                </a:solidFill>
              </a:rPr>
              <a:t>https://</a:t>
            </a:r>
            <a:r>
              <a:rPr lang="en-US" dirty="0" err="1">
                <a:solidFill>
                  <a:schemeClr val="accent4">
                    <a:lumMod val="50000"/>
                  </a:schemeClr>
                </a:solidFill>
              </a:rPr>
              <a:t>github.com</a:t>
            </a:r>
            <a:r>
              <a:rPr lang="en-US" dirty="0">
                <a:solidFill>
                  <a:schemeClr val="accent4">
                    <a:lumMod val="50000"/>
                  </a:schemeClr>
                </a:solidFill>
              </a:rPr>
              <a:t>/gabrielle9/teaching-demos/blob/main/</a:t>
            </a:r>
            <a:r>
              <a:rPr lang="en-US" dirty="0" err="1">
                <a:solidFill>
                  <a:schemeClr val="accent4">
                    <a:lumMod val="50000"/>
                  </a:schemeClr>
                </a:solidFill>
              </a:rPr>
              <a:t>CSC_workshop_HH_model.mlx</a:t>
            </a:r>
            <a:endParaRPr lang="en-US" dirty="0">
              <a:solidFill>
                <a:schemeClr val="accent4">
                  <a:lumMod val="50000"/>
                </a:schemeClr>
              </a:solidFill>
            </a:endParaRPr>
          </a:p>
        </p:txBody>
      </p:sp>
    </p:spTree>
    <p:extLst>
      <p:ext uri="{BB962C8B-B14F-4D97-AF65-F5344CB8AC3E}">
        <p14:creationId xmlns:p14="http://schemas.microsoft.com/office/powerpoint/2010/main" val="411689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E173-B615-7BA3-357C-3D9ADC0D677C}"/>
              </a:ext>
            </a:extLst>
          </p:cNvPr>
          <p:cNvSpPr>
            <a:spLocks noGrp="1"/>
          </p:cNvSpPr>
          <p:nvPr>
            <p:ph type="title"/>
          </p:nvPr>
        </p:nvSpPr>
        <p:spPr>
          <a:xfrm>
            <a:off x="628650" y="689957"/>
            <a:ext cx="7886700" cy="1325563"/>
          </a:xfrm>
        </p:spPr>
        <p:txBody>
          <a:bodyPr/>
          <a:lstStyle/>
          <a:p>
            <a:pPr algn="ctr"/>
            <a:r>
              <a:rPr lang="en-US" dirty="0"/>
              <a:t>How Hodgkin &amp; Huxley solved their model equations</a:t>
            </a:r>
          </a:p>
        </p:txBody>
      </p:sp>
      <p:pic>
        <p:nvPicPr>
          <p:cNvPr id="3" name="Picture 2">
            <a:extLst>
              <a:ext uri="{FF2B5EF4-FFF2-40B4-BE49-F238E27FC236}">
                <a16:creationId xmlns:a16="http://schemas.microsoft.com/office/drawing/2014/main" id="{02072776-2818-2590-EF10-2645BC212510}"/>
              </a:ext>
            </a:extLst>
          </p:cNvPr>
          <p:cNvPicPr>
            <a:picLocks noChangeAspect="1"/>
          </p:cNvPicPr>
          <p:nvPr/>
        </p:nvPicPr>
        <p:blipFill>
          <a:blip r:embed="rId3"/>
          <a:stretch>
            <a:fillRect/>
          </a:stretch>
        </p:blipFill>
        <p:spPr>
          <a:xfrm>
            <a:off x="2844818" y="3113376"/>
            <a:ext cx="3454364" cy="2752103"/>
          </a:xfrm>
          <a:prstGeom prst="rect">
            <a:avLst/>
          </a:prstGeom>
        </p:spPr>
      </p:pic>
    </p:spTree>
    <p:extLst>
      <p:ext uri="{BB962C8B-B14F-4D97-AF65-F5344CB8AC3E}">
        <p14:creationId xmlns:p14="http://schemas.microsoft.com/office/powerpoint/2010/main" val="1306690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540CA3-CE4A-8E3A-B17C-7350906A194F}"/>
              </a:ext>
            </a:extLst>
          </p:cNvPr>
          <p:cNvSpPr>
            <a:spLocks noGrp="1"/>
          </p:cNvSpPr>
          <p:nvPr>
            <p:ph type="title"/>
          </p:nvPr>
        </p:nvSpPr>
        <p:spPr>
          <a:xfrm>
            <a:off x="856058" y="1419228"/>
            <a:ext cx="7429500" cy="1374776"/>
          </a:xfrm>
        </p:spPr>
        <p:txBody>
          <a:bodyPr/>
          <a:lstStyle/>
          <a:p>
            <a:r>
              <a:rPr lang="en-US" dirty="0"/>
              <a:t>Download the </a:t>
            </a:r>
            <a:r>
              <a:rPr lang="en-US" dirty="0" err="1"/>
              <a:t>Matlab</a:t>
            </a:r>
            <a:r>
              <a:rPr lang="en-US" dirty="0"/>
              <a:t> </a:t>
            </a:r>
            <a:r>
              <a:rPr lang="en-US" dirty="0" err="1"/>
              <a:t>livescript</a:t>
            </a:r>
            <a:endParaRPr lang="en-US" dirty="0"/>
          </a:p>
        </p:txBody>
      </p:sp>
      <p:sp>
        <p:nvSpPr>
          <p:cNvPr id="5" name="Text Placeholder 4">
            <a:extLst>
              <a:ext uri="{FF2B5EF4-FFF2-40B4-BE49-F238E27FC236}">
                <a16:creationId xmlns:a16="http://schemas.microsoft.com/office/drawing/2014/main" id="{7D37F49D-B65A-DAA1-E170-B9D712B64BCF}"/>
              </a:ext>
            </a:extLst>
          </p:cNvPr>
          <p:cNvSpPr>
            <a:spLocks noGrp="1"/>
          </p:cNvSpPr>
          <p:nvPr>
            <p:ph type="body" idx="1"/>
          </p:nvPr>
        </p:nvSpPr>
        <p:spPr>
          <a:xfrm>
            <a:off x="856058" y="3713018"/>
            <a:ext cx="7429500" cy="2086120"/>
          </a:xfrm>
        </p:spPr>
        <p:txBody>
          <a:bodyPr>
            <a:normAutofit/>
          </a:bodyPr>
          <a:lstStyle/>
          <a:p>
            <a:pPr algn="ctr"/>
            <a:r>
              <a:rPr lang="en-US" sz="2400" dirty="0"/>
              <a:t>https://</a:t>
            </a:r>
            <a:r>
              <a:rPr lang="en-US" sz="2400" dirty="0" err="1"/>
              <a:t>github.com</a:t>
            </a:r>
            <a:r>
              <a:rPr lang="en-US" sz="2400" dirty="0"/>
              <a:t>/gabrielle9/teaching-demos/blob/main/</a:t>
            </a:r>
            <a:r>
              <a:rPr lang="en-US" sz="2400" dirty="0" err="1"/>
              <a:t>CSC_workshop_HH_model.mlx</a:t>
            </a:r>
            <a:endParaRPr lang="en-US" sz="2400" dirty="0"/>
          </a:p>
        </p:txBody>
      </p:sp>
    </p:spTree>
    <p:extLst>
      <p:ext uri="{BB962C8B-B14F-4D97-AF65-F5344CB8AC3E}">
        <p14:creationId xmlns:p14="http://schemas.microsoft.com/office/powerpoint/2010/main" val="31540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36DA7-81F8-8988-C191-C1A087C17C40}"/>
              </a:ext>
            </a:extLst>
          </p:cNvPr>
          <p:cNvPicPr>
            <a:picLocks noChangeAspect="1"/>
          </p:cNvPicPr>
          <p:nvPr/>
        </p:nvPicPr>
        <p:blipFill>
          <a:blip r:embed="rId3"/>
          <a:stretch>
            <a:fillRect/>
          </a:stretch>
        </p:blipFill>
        <p:spPr>
          <a:xfrm>
            <a:off x="1322099" y="976525"/>
            <a:ext cx="6499802" cy="5290060"/>
          </a:xfrm>
          <a:prstGeom prst="rect">
            <a:avLst/>
          </a:prstGeom>
        </p:spPr>
      </p:pic>
    </p:spTree>
    <p:extLst>
      <p:ext uri="{BB962C8B-B14F-4D97-AF65-F5344CB8AC3E}">
        <p14:creationId xmlns:p14="http://schemas.microsoft.com/office/powerpoint/2010/main" val="3386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0C48-8229-C949-ABB7-CD5177CE6635}"/>
              </a:ext>
            </a:extLst>
          </p:cNvPr>
          <p:cNvSpPr>
            <a:spLocks noGrp="1"/>
          </p:cNvSpPr>
          <p:nvPr>
            <p:ph type="ctrTitle"/>
          </p:nvPr>
        </p:nvSpPr>
        <p:spPr/>
        <p:txBody>
          <a:bodyPr>
            <a:normAutofit/>
          </a:bodyPr>
          <a:lstStyle/>
          <a:p>
            <a:pPr algn="ctr"/>
            <a:r>
              <a:rPr lang="en-US" sz="6000" dirty="0"/>
              <a:t>Modeling the Action Potential</a:t>
            </a:r>
          </a:p>
        </p:txBody>
      </p:sp>
      <p:sp>
        <p:nvSpPr>
          <p:cNvPr id="3" name="Subtitle 2">
            <a:extLst>
              <a:ext uri="{FF2B5EF4-FFF2-40B4-BE49-F238E27FC236}">
                <a16:creationId xmlns:a16="http://schemas.microsoft.com/office/drawing/2014/main" id="{9F5731C3-A7B4-B044-A948-84F4E5FD62AE}"/>
              </a:ext>
            </a:extLst>
          </p:cNvPr>
          <p:cNvSpPr>
            <a:spLocks noGrp="1"/>
          </p:cNvSpPr>
          <p:nvPr>
            <p:ph type="subTitle" idx="1"/>
          </p:nvPr>
        </p:nvSpPr>
        <p:spPr>
          <a:xfrm>
            <a:off x="1143000" y="4037610"/>
            <a:ext cx="6858000" cy="1220190"/>
          </a:xfrm>
        </p:spPr>
        <p:txBody>
          <a:bodyPr>
            <a:normAutofit fontScale="85000" lnSpcReduction="10000"/>
          </a:bodyPr>
          <a:lstStyle/>
          <a:p>
            <a:pPr algn="r"/>
            <a:r>
              <a:rPr lang="en-US" sz="2800" dirty="0"/>
              <a:t>Gabrielle Gutierrez, PhD</a:t>
            </a:r>
          </a:p>
          <a:p>
            <a:pPr algn="r"/>
            <a:r>
              <a:rPr lang="en-US" sz="2800" dirty="0"/>
              <a:t>Barnard college, CSC workshop, fall 2023</a:t>
            </a:r>
          </a:p>
        </p:txBody>
      </p:sp>
    </p:spTree>
    <p:extLst>
      <p:ext uri="{BB962C8B-B14F-4D97-AF65-F5344CB8AC3E}">
        <p14:creationId xmlns:p14="http://schemas.microsoft.com/office/powerpoint/2010/main" val="193352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F40528-F2A8-B347-A0A2-AF874B1C03ED}"/>
              </a:ext>
            </a:extLst>
          </p:cNvPr>
          <p:cNvPicPr>
            <a:picLocks noChangeAspect="1"/>
          </p:cNvPicPr>
          <p:nvPr/>
        </p:nvPicPr>
        <p:blipFill>
          <a:blip r:embed="rId3"/>
          <a:stretch>
            <a:fillRect/>
          </a:stretch>
        </p:blipFill>
        <p:spPr>
          <a:xfrm>
            <a:off x="1338916" y="-1"/>
            <a:ext cx="6454588" cy="6858000"/>
          </a:xfrm>
          <a:prstGeom prst="rect">
            <a:avLst/>
          </a:prstGeom>
        </p:spPr>
      </p:pic>
      <p:sp>
        <p:nvSpPr>
          <p:cNvPr id="2" name="Title 1">
            <a:extLst>
              <a:ext uri="{FF2B5EF4-FFF2-40B4-BE49-F238E27FC236}">
                <a16:creationId xmlns:a16="http://schemas.microsoft.com/office/drawing/2014/main" id="{9BCA0EEA-3D5C-444D-9457-4BFC57CABEB6}"/>
              </a:ext>
            </a:extLst>
          </p:cNvPr>
          <p:cNvSpPr>
            <a:spLocks noGrp="1"/>
          </p:cNvSpPr>
          <p:nvPr>
            <p:ph type="title"/>
          </p:nvPr>
        </p:nvSpPr>
        <p:spPr/>
        <p:txBody>
          <a:bodyPr>
            <a:norm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Hodgkin &amp;Huxley</a:t>
            </a:r>
          </a:p>
        </p:txBody>
      </p:sp>
    </p:spTree>
    <p:extLst>
      <p:ext uri="{BB962C8B-B14F-4D97-AF65-F5344CB8AC3E}">
        <p14:creationId xmlns:p14="http://schemas.microsoft.com/office/powerpoint/2010/main" val="339387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D2EF87-51A2-EF41-A711-585141A16DB7}"/>
              </a:ext>
            </a:extLst>
          </p:cNvPr>
          <p:cNvSpPr/>
          <p:nvPr/>
        </p:nvSpPr>
        <p:spPr>
          <a:xfrm>
            <a:off x="-157161" y="5491754"/>
            <a:ext cx="9444038" cy="1366246"/>
          </a:xfrm>
          <a:prstGeom prst="rect">
            <a:avLst/>
          </a:prstGeom>
          <a:gradFill>
            <a:gsLst>
              <a:gs pos="0">
                <a:srgbClr val="D3FFFC"/>
              </a:gs>
              <a:gs pos="50000">
                <a:schemeClr val="accent3">
                  <a:lumMod val="105000"/>
                  <a:satMod val="103000"/>
                  <a:tint val="73000"/>
                </a:schemeClr>
              </a:gs>
              <a:gs pos="100000">
                <a:schemeClr val="accent3">
                  <a:lumMod val="105000"/>
                  <a:satMod val="109000"/>
                  <a:tint val="81000"/>
                </a:schemeClr>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5FCA177-1463-0A4F-B816-F543F81C533F}"/>
              </a:ext>
            </a:extLst>
          </p:cNvPr>
          <p:cNvSpPr>
            <a:spLocks noGrp="1"/>
          </p:cNvSpPr>
          <p:nvPr>
            <p:ph type="title"/>
          </p:nvPr>
        </p:nvSpPr>
        <p:spPr>
          <a:xfrm>
            <a:off x="620046" y="500122"/>
            <a:ext cx="7886700" cy="1325563"/>
          </a:xfrm>
        </p:spPr>
        <p:txBody>
          <a:bodyPr/>
          <a:lstStyle/>
          <a:p>
            <a:pPr algn="ctr"/>
            <a:r>
              <a:rPr lang="en-US" dirty="0"/>
              <a:t>The neuron as an electrical system</a:t>
            </a:r>
          </a:p>
        </p:txBody>
      </p:sp>
      <p:pic>
        <p:nvPicPr>
          <p:cNvPr id="4" name="Picture 3">
            <a:extLst>
              <a:ext uri="{FF2B5EF4-FFF2-40B4-BE49-F238E27FC236}">
                <a16:creationId xmlns:a16="http://schemas.microsoft.com/office/drawing/2014/main" id="{7135F19C-FA2C-814F-BDFD-5EBCEA5E3D16}"/>
              </a:ext>
            </a:extLst>
          </p:cNvPr>
          <p:cNvPicPr>
            <a:picLocks noChangeAspect="1"/>
          </p:cNvPicPr>
          <p:nvPr/>
        </p:nvPicPr>
        <p:blipFill>
          <a:blip r:embed="rId3"/>
          <a:stretch>
            <a:fillRect/>
          </a:stretch>
        </p:blipFill>
        <p:spPr>
          <a:xfrm>
            <a:off x="-30166" y="4870250"/>
            <a:ext cx="4353293" cy="1209676"/>
          </a:xfrm>
          <a:prstGeom prst="rect">
            <a:avLst/>
          </a:prstGeom>
        </p:spPr>
      </p:pic>
      <p:sp>
        <p:nvSpPr>
          <p:cNvPr id="7" name="TextBox 6">
            <a:extLst>
              <a:ext uri="{FF2B5EF4-FFF2-40B4-BE49-F238E27FC236}">
                <a16:creationId xmlns:a16="http://schemas.microsoft.com/office/drawing/2014/main" id="{03C896E9-F69A-F04F-83CB-461D3EEA40F7}"/>
              </a:ext>
            </a:extLst>
          </p:cNvPr>
          <p:cNvSpPr txBox="1"/>
          <p:nvPr/>
        </p:nvSpPr>
        <p:spPr>
          <a:xfrm>
            <a:off x="1156092" y="6045519"/>
            <a:ext cx="1304716" cy="369332"/>
          </a:xfrm>
          <a:prstGeom prst="rect">
            <a:avLst/>
          </a:prstGeom>
          <a:noFill/>
        </p:spPr>
        <p:txBody>
          <a:bodyPr wrap="none" rtlCol="0">
            <a:spAutoFit/>
          </a:bodyPr>
          <a:lstStyle/>
          <a:p>
            <a:r>
              <a:rPr lang="en-US" dirty="0">
                <a:solidFill>
                  <a:schemeClr val="accent4">
                    <a:lumMod val="75000"/>
                  </a:schemeClr>
                </a:solidFill>
              </a:rPr>
              <a:t>intracellular</a:t>
            </a:r>
          </a:p>
        </p:txBody>
      </p:sp>
      <p:sp>
        <p:nvSpPr>
          <p:cNvPr id="8" name="TextBox 7">
            <a:extLst>
              <a:ext uri="{FF2B5EF4-FFF2-40B4-BE49-F238E27FC236}">
                <a16:creationId xmlns:a16="http://schemas.microsoft.com/office/drawing/2014/main" id="{54A9A346-B4AE-EC47-93B5-A90265139CC6}"/>
              </a:ext>
            </a:extLst>
          </p:cNvPr>
          <p:cNvSpPr txBox="1"/>
          <p:nvPr/>
        </p:nvSpPr>
        <p:spPr>
          <a:xfrm>
            <a:off x="1136374" y="4352692"/>
            <a:ext cx="1344151" cy="369332"/>
          </a:xfrm>
          <a:prstGeom prst="rect">
            <a:avLst/>
          </a:prstGeom>
          <a:noFill/>
        </p:spPr>
        <p:txBody>
          <a:bodyPr wrap="none" rtlCol="0">
            <a:spAutoFit/>
          </a:bodyPr>
          <a:lstStyle/>
          <a:p>
            <a:r>
              <a:rPr lang="en-US" dirty="0">
                <a:solidFill>
                  <a:schemeClr val="accent4">
                    <a:lumMod val="75000"/>
                  </a:schemeClr>
                </a:solidFill>
              </a:rPr>
              <a:t>extracellular</a:t>
            </a:r>
          </a:p>
        </p:txBody>
      </p:sp>
      <p:pic>
        <p:nvPicPr>
          <p:cNvPr id="9" name="eqn">
            <a:extLst>
              <a:ext uri="{FF2B5EF4-FFF2-40B4-BE49-F238E27FC236}">
                <a16:creationId xmlns:a16="http://schemas.microsoft.com/office/drawing/2014/main" id="{C4B9EF55-1FF4-7A45-999E-B9C630821E59}"/>
              </a:ext>
            </a:extLst>
          </p:cNvPr>
          <p:cNvPicPr>
            <a:picLocks noChangeAspect="1"/>
          </p:cNvPicPr>
          <p:nvPr/>
        </p:nvPicPr>
        <p:blipFill>
          <a:blip r:embed="rId4">
            <a:duotone>
              <a:schemeClr val="accent4">
                <a:shade val="45000"/>
                <a:satMod val="135000"/>
              </a:schemeClr>
              <a:prstClr val="white"/>
            </a:duotone>
          </a:blip>
          <a:stretch>
            <a:fillRect/>
          </a:stretch>
        </p:blipFill>
        <p:spPr>
          <a:xfrm>
            <a:off x="3163094" y="2447189"/>
            <a:ext cx="2817812" cy="1418362"/>
          </a:xfrm>
          <a:prstGeom prst="rect">
            <a:avLst/>
          </a:prstGeom>
        </p:spPr>
      </p:pic>
      <p:pic>
        <p:nvPicPr>
          <p:cNvPr id="10" name="voltage">
            <a:extLst>
              <a:ext uri="{FF2B5EF4-FFF2-40B4-BE49-F238E27FC236}">
                <a16:creationId xmlns:a16="http://schemas.microsoft.com/office/drawing/2014/main" id="{7AF8C668-1EA2-A04A-86B7-A3BEBDE393D0}"/>
              </a:ext>
            </a:extLst>
          </p:cNvPr>
          <p:cNvPicPr>
            <a:picLocks noChangeAspect="1"/>
          </p:cNvPicPr>
          <p:nvPr/>
        </p:nvPicPr>
        <p:blipFill>
          <a:blip r:embed="rId5"/>
          <a:stretch>
            <a:fillRect/>
          </a:stretch>
        </p:blipFill>
        <p:spPr>
          <a:xfrm>
            <a:off x="1041981" y="1746467"/>
            <a:ext cx="2653275" cy="1377662"/>
          </a:xfrm>
          <a:prstGeom prst="rect">
            <a:avLst/>
          </a:prstGeom>
        </p:spPr>
      </p:pic>
      <p:pic>
        <p:nvPicPr>
          <p:cNvPr id="11" name="capacitance">
            <a:extLst>
              <a:ext uri="{FF2B5EF4-FFF2-40B4-BE49-F238E27FC236}">
                <a16:creationId xmlns:a16="http://schemas.microsoft.com/office/drawing/2014/main" id="{55973D6C-A9BC-4D4F-B324-4D4B3C5CD27D}"/>
              </a:ext>
            </a:extLst>
          </p:cNvPr>
          <p:cNvPicPr>
            <a:picLocks noChangeAspect="1"/>
          </p:cNvPicPr>
          <p:nvPr/>
        </p:nvPicPr>
        <p:blipFill>
          <a:blip r:embed="rId6"/>
          <a:stretch>
            <a:fillRect/>
          </a:stretch>
        </p:blipFill>
        <p:spPr>
          <a:xfrm>
            <a:off x="256453" y="3552291"/>
            <a:ext cx="3103992" cy="833401"/>
          </a:xfrm>
          <a:prstGeom prst="rect">
            <a:avLst/>
          </a:prstGeom>
        </p:spPr>
      </p:pic>
      <p:pic>
        <p:nvPicPr>
          <p:cNvPr id="12" name="current">
            <a:extLst>
              <a:ext uri="{FF2B5EF4-FFF2-40B4-BE49-F238E27FC236}">
                <a16:creationId xmlns:a16="http://schemas.microsoft.com/office/drawing/2014/main" id="{8846B3E3-2179-5946-A445-835921075B74}"/>
              </a:ext>
            </a:extLst>
          </p:cNvPr>
          <p:cNvPicPr>
            <a:picLocks noChangeAspect="1"/>
          </p:cNvPicPr>
          <p:nvPr/>
        </p:nvPicPr>
        <p:blipFill>
          <a:blip r:embed="rId7"/>
          <a:stretch>
            <a:fillRect/>
          </a:stretch>
        </p:blipFill>
        <p:spPr>
          <a:xfrm>
            <a:off x="5816369" y="1682462"/>
            <a:ext cx="1947436" cy="1028995"/>
          </a:xfrm>
          <a:prstGeom prst="rect">
            <a:avLst/>
          </a:prstGeom>
        </p:spPr>
      </p:pic>
      <p:pic>
        <p:nvPicPr>
          <p:cNvPr id="13" name="Picture 12">
            <a:extLst>
              <a:ext uri="{FF2B5EF4-FFF2-40B4-BE49-F238E27FC236}">
                <a16:creationId xmlns:a16="http://schemas.microsoft.com/office/drawing/2014/main" id="{C1EE851D-8A8D-6045-ABDC-A1DF0105AACD}"/>
              </a:ext>
            </a:extLst>
          </p:cNvPr>
          <p:cNvPicPr>
            <a:picLocks noChangeAspect="1"/>
          </p:cNvPicPr>
          <p:nvPr/>
        </p:nvPicPr>
        <p:blipFill>
          <a:blip r:embed="rId8"/>
          <a:stretch>
            <a:fillRect/>
          </a:stretch>
        </p:blipFill>
        <p:spPr>
          <a:xfrm>
            <a:off x="5509385" y="4686785"/>
            <a:ext cx="3336170" cy="1543400"/>
          </a:xfrm>
          <a:prstGeom prst="rect">
            <a:avLst/>
          </a:prstGeom>
        </p:spPr>
      </p:pic>
      <p:grpSp>
        <p:nvGrpSpPr>
          <p:cNvPr id="22" name="Group 21">
            <a:extLst>
              <a:ext uri="{FF2B5EF4-FFF2-40B4-BE49-F238E27FC236}">
                <a16:creationId xmlns:a16="http://schemas.microsoft.com/office/drawing/2014/main" id="{3B82B11E-13D0-48CB-6009-5C5F7F281FD4}"/>
              </a:ext>
            </a:extLst>
          </p:cNvPr>
          <p:cNvGrpSpPr/>
          <p:nvPr/>
        </p:nvGrpSpPr>
        <p:grpSpPr>
          <a:xfrm flipH="1">
            <a:off x="6717594" y="4621853"/>
            <a:ext cx="919751" cy="459284"/>
            <a:chOff x="6955615" y="3287220"/>
            <a:chExt cx="1616379" cy="807150"/>
          </a:xfrm>
        </p:grpSpPr>
        <p:sp>
          <p:nvSpPr>
            <p:cNvPr id="20" name="Rectangle 19">
              <a:extLst>
                <a:ext uri="{FF2B5EF4-FFF2-40B4-BE49-F238E27FC236}">
                  <a16:creationId xmlns:a16="http://schemas.microsoft.com/office/drawing/2014/main" id="{741D5EB9-E786-1646-2494-637C5D0D398B}"/>
                </a:ext>
              </a:extLst>
            </p:cNvPr>
            <p:cNvSpPr/>
            <p:nvPr/>
          </p:nvSpPr>
          <p:spPr>
            <a:xfrm>
              <a:off x="7235644" y="3463380"/>
              <a:ext cx="1043099" cy="428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Free battery - Vector Art">
              <a:extLst>
                <a:ext uri="{FF2B5EF4-FFF2-40B4-BE49-F238E27FC236}">
                  <a16:creationId xmlns:a16="http://schemas.microsoft.com/office/drawing/2014/main" id="{F43CC9F6-6241-C988-84C3-4DE880B2A512}"/>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31206" t="10029" r="29404" b="11089"/>
            <a:stretch/>
          </p:blipFill>
          <p:spPr bwMode="auto">
            <a:xfrm rot="5400000">
              <a:off x="7360230" y="2882605"/>
              <a:ext cx="807150" cy="16163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41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65AC-8F70-C24F-B8F0-11A0A1A87963}"/>
              </a:ext>
            </a:extLst>
          </p:cNvPr>
          <p:cNvSpPr>
            <a:spLocks noGrp="1"/>
          </p:cNvSpPr>
          <p:nvPr>
            <p:ph type="title"/>
          </p:nvPr>
        </p:nvSpPr>
        <p:spPr/>
        <p:txBody>
          <a:bodyPr/>
          <a:lstStyle/>
          <a:p>
            <a:pPr algn="ctr"/>
            <a:r>
              <a:rPr lang="en-US" dirty="0"/>
              <a:t>Capacitance</a:t>
            </a:r>
          </a:p>
        </p:txBody>
      </p:sp>
      <p:pic>
        <p:nvPicPr>
          <p:cNvPr id="3" name="Picture 2">
            <a:extLst>
              <a:ext uri="{FF2B5EF4-FFF2-40B4-BE49-F238E27FC236}">
                <a16:creationId xmlns:a16="http://schemas.microsoft.com/office/drawing/2014/main" id="{5B4ADA93-E2D0-3945-9590-5F771E68EB0F}"/>
              </a:ext>
            </a:extLst>
          </p:cNvPr>
          <p:cNvPicPr>
            <a:picLocks noChangeAspect="1"/>
          </p:cNvPicPr>
          <p:nvPr/>
        </p:nvPicPr>
        <p:blipFill>
          <a:blip r:embed="rId3"/>
          <a:stretch>
            <a:fillRect/>
          </a:stretch>
        </p:blipFill>
        <p:spPr>
          <a:xfrm>
            <a:off x="901135" y="2393141"/>
            <a:ext cx="7341730" cy="3608647"/>
          </a:xfrm>
          <a:prstGeom prst="rect">
            <a:avLst/>
          </a:prstGeom>
        </p:spPr>
      </p:pic>
    </p:spTree>
    <p:extLst>
      <p:ext uri="{BB962C8B-B14F-4D97-AF65-F5344CB8AC3E}">
        <p14:creationId xmlns:p14="http://schemas.microsoft.com/office/powerpoint/2010/main" val="755208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D2EF87-51A2-EF41-A711-585141A16DB7}"/>
              </a:ext>
            </a:extLst>
          </p:cNvPr>
          <p:cNvSpPr/>
          <p:nvPr/>
        </p:nvSpPr>
        <p:spPr>
          <a:xfrm>
            <a:off x="-157161" y="4397389"/>
            <a:ext cx="9444038" cy="2460611"/>
          </a:xfrm>
          <a:prstGeom prst="rect">
            <a:avLst/>
          </a:prstGeom>
          <a:gradFill>
            <a:gsLst>
              <a:gs pos="0">
                <a:srgbClr val="D3FFFC"/>
              </a:gs>
              <a:gs pos="50000">
                <a:schemeClr val="accent3">
                  <a:lumMod val="105000"/>
                  <a:satMod val="103000"/>
                  <a:tint val="73000"/>
                </a:schemeClr>
              </a:gs>
              <a:gs pos="100000">
                <a:schemeClr val="accent3">
                  <a:lumMod val="105000"/>
                  <a:satMod val="109000"/>
                  <a:tint val="81000"/>
                </a:schemeClr>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5FCA177-1463-0A4F-B816-F543F81C533F}"/>
              </a:ext>
            </a:extLst>
          </p:cNvPr>
          <p:cNvSpPr>
            <a:spLocks noGrp="1"/>
          </p:cNvSpPr>
          <p:nvPr>
            <p:ph type="title"/>
          </p:nvPr>
        </p:nvSpPr>
        <p:spPr>
          <a:xfrm>
            <a:off x="620046" y="500122"/>
            <a:ext cx="7886700" cy="1325563"/>
          </a:xfrm>
        </p:spPr>
        <p:txBody>
          <a:bodyPr/>
          <a:lstStyle/>
          <a:p>
            <a:pPr algn="ctr"/>
            <a:r>
              <a:rPr lang="en-US" dirty="0"/>
              <a:t>The neuron as an electrical system</a:t>
            </a:r>
          </a:p>
        </p:txBody>
      </p:sp>
      <p:pic>
        <p:nvPicPr>
          <p:cNvPr id="4" name="Picture 3">
            <a:extLst>
              <a:ext uri="{FF2B5EF4-FFF2-40B4-BE49-F238E27FC236}">
                <a16:creationId xmlns:a16="http://schemas.microsoft.com/office/drawing/2014/main" id="{7135F19C-FA2C-814F-BDFD-5EBCEA5E3D16}"/>
              </a:ext>
            </a:extLst>
          </p:cNvPr>
          <p:cNvPicPr>
            <a:picLocks noChangeAspect="1"/>
          </p:cNvPicPr>
          <p:nvPr/>
        </p:nvPicPr>
        <p:blipFill>
          <a:blip r:embed="rId3"/>
          <a:stretch>
            <a:fillRect/>
          </a:stretch>
        </p:blipFill>
        <p:spPr>
          <a:xfrm>
            <a:off x="1142290" y="3444429"/>
            <a:ext cx="6795756" cy="1888378"/>
          </a:xfrm>
          <a:prstGeom prst="rect">
            <a:avLst/>
          </a:prstGeom>
        </p:spPr>
      </p:pic>
      <p:sp>
        <p:nvSpPr>
          <p:cNvPr id="7" name="TextBox 6">
            <a:extLst>
              <a:ext uri="{FF2B5EF4-FFF2-40B4-BE49-F238E27FC236}">
                <a16:creationId xmlns:a16="http://schemas.microsoft.com/office/drawing/2014/main" id="{03C896E9-F69A-F04F-83CB-461D3EEA40F7}"/>
              </a:ext>
            </a:extLst>
          </p:cNvPr>
          <p:cNvSpPr txBox="1"/>
          <p:nvPr/>
        </p:nvSpPr>
        <p:spPr>
          <a:xfrm>
            <a:off x="93138" y="5367393"/>
            <a:ext cx="2036742" cy="369332"/>
          </a:xfrm>
          <a:prstGeom prst="rect">
            <a:avLst/>
          </a:prstGeom>
          <a:noFill/>
        </p:spPr>
        <p:txBody>
          <a:bodyPr wrap="square" rtlCol="0">
            <a:spAutoFit/>
          </a:bodyPr>
          <a:lstStyle/>
          <a:p>
            <a:r>
              <a:rPr lang="en-US" dirty="0">
                <a:solidFill>
                  <a:schemeClr val="accent4">
                    <a:lumMod val="75000"/>
                  </a:schemeClr>
                </a:solidFill>
              </a:rPr>
              <a:t>intracellular</a:t>
            </a:r>
          </a:p>
        </p:txBody>
      </p:sp>
      <p:sp>
        <p:nvSpPr>
          <p:cNvPr id="8" name="TextBox 7">
            <a:extLst>
              <a:ext uri="{FF2B5EF4-FFF2-40B4-BE49-F238E27FC236}">
                <a16:creationId xmlns:a16="http://schemas.microsoft.com/office/drawing/2014/main" id="{54A9A346-B4AE-EC47-93B5-A90265139CC6}"/>
              </a:ext>
            </a:extLst>
          </p:cNvPr>
          <p:cNvSpPr txBox="1"/>
          <p:nvPr/>
        </p:nvSpPr>
        <p:spPr>
          <a:xfrm>
            <a:off x="93138" y="2166137"/>
            <a:ext cx="2098303" cy="369332"/>
          </a:xfrm>
          <a:prstGeom prst="rect">
            <a:avLst/>
          </a:prstGeom>
          <a:noFill/>
        </p:spPr>
        <p:txBody>
          <a:bodyPr wrap="square" rtlCol="0">
            <a:spAutoFit/>
          </a:bodyPr>
          <a:lstStyle/>
          <a:p>
            <a:r>
              <a:rPr lang="en-US" dirty="0">
                <a:solidFill>
                  <a:schemeClr val="accent4">
                    <a:lumMod val="75000"/>
                  </a:schemeClr>
                </a:solidFill>
              </a:rPr>
              <a:t>extracellular</a:t>
            </a:r>
          </a:p>
        </p:txBody>
      </p:sp>
      <p:sp>
        <p:nvSpPr>
          <p:cNvPr id="3" name="Oval 2">
            <a:extLst>
              <a:ext uri="{FF2B5EF4-FFF2-40B4-BE49-F238E27FC236}">
                <a16:creationId xmlns:a16="http://schemas.microsoft.com/office/drawing/2014/main" id="{54AD5947-E49E-B745-AEB6-C514333CC635}"/>
              </a:ext>
            </a:extLst>
          </p:cNvPr>
          <p:cNvSpPr/>
          <p:nvPr/>
        </p:nvSpPr>
        <p:spPr>
          <a:xfrm>
            <a:off x="1341773" y="2652853"/>
            <a:ext cx="441207" cy="44120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4" name="Oval 13">
            <a:extLst>
              <a:ext uri="{FF2B5EF4-FFF2-40B4-BE49-F238E27FC236}">
                <a16:creationId xmlns:a16="http://schemas.microsoft.com/office/drawing/2014/main" id="{8EBFA412-9177-7F4C-AF04-97D3E9DC7645}"/>
              </a:ext>
            </a:extLst>
          </p:cNvPr>
          <p:cNvSpPr/>
          <p:nvPr/>
        </p:nvSpPr>
        <p:spPr>
          <a:xfrm>
            <a:off x="1782980" y="5516122"/>
            <a:ext cx="441207" cy="4412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t>
            </a:r>
          </a:p>
        </p:txBody>
      </p:sp>
      <p:sp>
        <p:nvSpPr>
          <p:cNvPr id="15" name="Oval 14">
            <a:extLst>
              <a:ext uri="{FF2B5EF4-FFF2-40B4-BE49-F238E27FC236}">
                <a16:creationId xmlns:a16="http://schemas.microsoft.com/office/drawing/2014/main" id="{46D6D7A5-79FD-184A-9D38-AB9165BB786A}"/>
              </a:ext>
            </a:extLst>
          </p:cNvPr>
          <p:cNvSpPr/>
          <p:nvPr/>
        </p:nvSpPr>
        <p:spPr>
          <a:xfrm>
            <a:off x="6258002" y="5362715"/>
            <a:ext cx="441207" cy="4412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t>
            </a:r>
          </a:p>
        </p:txBody>
      </p:sp>
      <p:sp>
        <p:nvSpPr>
          <p:cNvPr id="16" name="Oval 15">
            <a:extLst>
              <a:ext uri="{FF2B5EF4-FFF2-40B4-BE49-F238E27FC236}">
                <a16:creationId xmlns:a16="http://schemas.microsoft.com/office/drawing/2014/main" id="{CB779F56-D3E3-FA48-A8A1-9DDF1988D428}"/>
              </a:ext>
            </a:extLst>
          </p:cNvPr>
          <p:cNvSpPr/>
          <p:nvPr/>
        </p:nvSpPr>
        <p:spPr>
          <a:xfrm>
            <a:off x="3182423" y="5812855"/>
            <a:ext cx="441207" cy="4412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t>
            </a:r>
          </a:p>
        </p:txBody>
      </p:sp>
      <p:sp>
        <p:nvSpPr>
          <p:cNvPr id="17" name="Oval 16">
            <a:extLst>
              <a:ext uri="{FF2B5EF4-FFF2-40B4-BE49-F238E27FC236}">
                <a16:creationId xmlns:a16="http://schemas.microsoft.com/office/drawing/2014/main" id="{4B90D645-964F-A443-9C40-8593BA8FE804}"/>
              </a:ext>
            </a:extLst>
          </p:cNvPr>
          <p:cNvSpPr/>
          <p:nvPr/>
        </p:nvSpPr>
        <p:spPr>
          <a:xfrm>
            <a:off x="7140416" y="5317779"/>
            <a:ext cx="441207" cy="4412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t>
            </a:r>
          </a:p>
        </p:txBody>
      </p:sp>
      <p:sp>
        <p:nvSpPr>
          <p:cNvPr id="18" name="Oval 17">
            <a:extLst>
              <a:ext uri="{FF2B5EF4-FFF2-40B4-BE49-F238E27FC236}">
                <a16:creationId xmlns:a16="http://schemas.microsoft.com/office/drawing/2014/main" id="{E0C55904-80F9-F749-90E6-DE04A3DF796C}"/>
              </a:ext>
            </a:extLst>
          </p:cNvPr>
          <p:cNvSpPr/>
          <p:nvPr/>
        </p:nvSpPr>
        <p:spPr>
          <a:xfrm>
            <a:off x="4765838" y="5550611"/>
            <a:ext cx="441207" cy="4412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t>
            </a:r>
          </a:p>
        </p:txBody>
      </p:sp>
      <p:sp>
        <p:nvSpPr>
          <p:cNvPr id="19" name="Oval 18">
            <a:extLst>
              <a:ext uri="{FF2B5EF4-FFF2-40B4-BE49-F238E27FC236}">
                <a16:creationId xmlns:a16="http://schemas.microsoft.com/office/drawing/2014/main" id="{3E247413-39AE-7E47-9886-28D2E28EC798}"/>
              </a:ext>
            </a:extLst>
          </p:cNvPr>
          <p:cNvSpPr/>
          <p:nvPr/>
        </p:nvSpPr>
        <p:spPr>
          <a:xfrm>
            <a:off x="2741216" y="2834387"/>
            <a:ext cx="441207" cy="44120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0" name="Oval 19">
            <a:extLst>
              <a:ext uri="{FF2B5EF4-FFF2-40B4-BE49-F238E27FC236}">
                <a16:creationId xmlns:a16="http://schemas.microsoft.com/office/drawing/2014/main" id="{153E1ADF-10CF-BB42-A16E-368B829AC80B}"/>
              </a:ext>
            </a:extLst>
          </p:cNvPr>
          <p:cNvSpPr/>
          <p:nvPr/>
        </p:nvSpPr>
        <p:spPr>
          <a:xfrm>
            <a:off x="5532405" y="2685949"/>
            <a:ext cx="441207" cy="44120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1" name="Oval 20">
            <a:extLst>
              <a:ext uri="{FF2B5EF4-FFF2-40B4-BE49-F238E27FC236}">
                <a16:creationId xmlns:a16="http://schemas.microsoft.com/office/drawing/2014/main" id="{C82BF100-A02A-8947-AE55-227FA4119D3E}"/>
              </a:ext>
            </a:extLst>
          </p:cNvPr>
          <p:cNvSpPr/>
          <p:nvPr/>
        </p:nvSpPr>
        <p:spPr>
          <a:xfrm>
            <a:off x="4414821" y="2445302"/>
            <a:ext cx="441207" cy="44120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2" name="Oval 21">
            <a:extLst>
              <a:ext uri="{FF2B5EF4-FFF2-40B4-BE49-F238E27FC236}">
                <a16:creationId xmlns:a16="http://schemas.microsoft.com/office/drawing/2014/main" id="{09F1ACF9-03BF-634F-AF84-8F9CC2DA048E}"/>
              </a:ext>
            </a:extLst>
          </p:cNvPr>
          <p:cNvSpPr/>
          <p:nvPr/>
        </p:nvSpPr>
        <p:spPr>
          <a:xfrm>
            <a:off x="7361020" y="2708353"/>
            <a:ext cx="441207" cy="44120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pic>
        <p:nvPicPr>
          <p:cNvPr id="23" name="Picture 22">
            <a:extLst>
              <a:ext uri="{FF2B5EF4-FFF2-40B4-BE49-F238E27FC236}">
                <a16:creationId xmlns:a16="http://schemas.microsoft.com/office/drawing/2014/main" id="{90227C67-34F7-2C45-9C31-9FF53299F144}"/>
              </a:ext>
            </a:extLst>
          </p:cNvPr>
          <p:cNvPicPr>
            <a:picLocks noChangeAspect="1"/>
          </p:cNvPicPr>
          <p:nvPr/>
        </p:nvPicPr>
        <p:blipFill>
          <a:blip r:embed="rId4"/>
          <a:stretch>
            <a:fillRect/>
          </a:stretch>
        </p:blipFill>
        <p:spPr>
          <a:xfrm>
            <a:off x="1238284" y="3429000"/>
            <a:ext cx="6667431" cy="1780309"/>
          </a:xfrm>
          <a:prstGeom prst="rect">
            <a:avLst/>
          </a:prstGeom>
        </p:spPr>
      </p:pic>
      <p:sp>
        <p:nvSpPr>
          <p:cNvPr id="24" name="Oval 23">
            <a:extLst>
              <a:ext uri="{FF2B5EF4-FFF2-40B4-BE49-F238E27FC236}">
                <a16:creationId xmlns:a16="http://schemas.microsoft.com/office/drawing/2014/main" id="{7F723FA1-BE4E-5BC7-57BB-294F34FF9267}"/>
              </a:ext>
            </a:extLst>
          </p:cNvPr>
          <p:cNvSpPr/>
          <p:nvPr/>
        </p:nvSpPr>
        <p:spPr>
          <a:xfrm>
            <a:off x="5559507" y="5989860"/>
            <a:ext cx="441207" cy="44120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5" name="Oval 24">
            <a:extLst>
              <a:ext uri="{FF2B5EF4-FFF2-40B4-BE49-F238E27FC236}">
                <a16:creationId xmlns:a16="http://schemas.microsoft.com/office/drawing/2014/main" id="{A5D5860F-7DD3-BF4A-A4CE-1F071DB3F2C1}"/>
              </a:ext>
            </a:extLst>
          </p:cNvPr>
          <p:cNvSpPr/>
          <p:nvPr/>
        </p:nvSpPr>
        <p:spPr>
          <a:xfrm>
            <a:off x="2003585" y="2349670"/>
            <a:ext cx="441207" cy="4412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86433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AC58-D88B-3146-A018-1CF172393EDA}"/>
              </a:ext>
            </a:extLst>
          </p:cNvPr>
          <p:cNvSpPr>
            <a:spLocks noGrp="1"/>
          </p:cNvSpPr>
          <p:nvPr>
            <p:ph type="title"/>
          </p:nvPr>
        </p:nvSpPr>
        <p:spPr/>
        <p:txBody>
          <a:bodyPr/>
          <a:lstStyle/>
          <a:p>
            <a:pPr algn="ctr"/>
            <a:r>
              <a:rPr lang="en-US" dirty="0"/>
              <a:t>The neuron as an electrical system</a:t>
            </a:r>
          </a:p>
        </p:txBody>
      </p:sp>
      <p:pic>
        <p:nvPicPr>
          <p:cNvPr id="3" name="Picture 2" hidden="1">
            <a:extLst>
              <a:ext uri="{FF2B5EF4-FFF2-40B4-BE49-F238E27FC236}">
                <a16:creationId xmlns:a16="http://schemas.microsoft.com/office/drawing/2014/main" id="{4E51AB0E-DBA3-FA43-B1BB-53D6BAE97A51}"/>
              </a:ext>
            </a:extLst>
          </p:cNvPr>
          <p:cNvPicPr>
            <a:picLocks noChangeAspect="1"/>
          </p:cNvPicPr>
          <p:nvPr/>
        </p:nvPicPr>
        <p:blipFill>
          <a:blip r:embed="rId3"/>
          <a:stretch>
            <a:fillRect/>
          </a:stretch>
        </p:blipFill>
        <p:spPr>
          <a:xfrm>
            <a:off x="1797050" y="2952750"/>
            <a:ext cx="5549900" cy="952500"/>
          </a:xfrm>
          <a:prstGeom prst="rect">
            <a:avLst/>
          </a:prstGeom>
        </p:spPr>
      </p:pic>
      <p:sp>
        <p:nvSpPr>
          <p:cNvPr id="4" name="Rectangle 3">
            <a:extLst>
              <a:ext uri="{FF2B5EF4-FFF2-40B4-BE49-F238E27FC236}">
                <a16:creationId xmlns:a16="http://schemas.microsoft.com/office/drawing/2014/main" id="{126C37A3-3234-8C40-9B17-47B5E06652DD}"/>
              </a:ext>
            </a:extLst>
          </p:cNvPr>
          <p:cNvSpPr/>
          <p:nvPr/>
        </p:nvSpPr>
        <p:spPr>
          <a:xfrm>
            <a:off x="-157161" y="5491754"/>
            <a:ext cx="9444038" cy="1366246"/>
          </a:xfrm>
          <a:prstGeom prst="rect">
            <a:avLst/>
          </a:prstGeom>
          <a:gradFill>
            <a:gsLst>
              <a:gs pos="0">
                <a:srgbClr val="D3FFFC"/>
              </a:gs>
              <a:gs pos="50000">
                <a:schemeClr val="accent3">
                  <a:lumMod val="105000"/>
                  <a:satMod val="103000"/>
                  <a:tint val="73000"/>
                </a:schemeClr>
              </a:gs>
              <a:gs pos="100000">
                <a:schemeClr val="accent3">
                  <a:lumMod val="105000"/>
                  <a:satMod val="109000"/>
                  <a:tint val="81000"/>
                </a:schemeClr>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D4D67F3E-5938-7243-9125-63FB85C987B0}"/>
              </a:ext>
            </a:extLst>
          </p:cNvPr>
          <p:cNvSpPr txBox="1"/>
          <p:nvPr/>
        </p:nvSpPr>
        <p:spPr>
          <a:xfrm>
            <a:off x="1156092" y="6045519"/>
            <a:ext cx="1304716" cy="369332"/>
          </a:xfrm>
          <a:prstGeom prst="rect">
            <a:avLst/>
          </a:prstGeom>
          <a:noFill/>
        </p:spPr>
        <p:txBody>
          <a:bodyPr wrap="none" rtlCol="0">
            <a:spAutoFit/>
          </a:bodyPr>
          <a:lstStyle/>
          <a:p>
            <a:r>
              <a:rPr lang="en-US" dirty="0">
                <a:solidFill>
                  <a:schemeClr val="accent4">
                    <a:lumMod val="75000"/>
                  </a:schemeClr>
                </a:solidFill>
              </a:rPr>
              <a:t>intracellular</a:t>
            </a:r>
          </a:p>
        </p:txBody>
      </p:sp>
      <p:sp>
        <p:nvSpPr>
          <p:cNvPr id="7" name="TextBox 6">
            <a:extLst>
              <a:ext uri="{FF2B5EF4-FFF2-40B4-BE49-F238E27FC236}">
                <a16:creationId xmlns:a16="http://schemas.microsoft.com/office/drawing/2014/main" id="{79124309-A53F-1E4E-8B66-5D86A302DBA1}"/>
              </a:ext>
            </a:extLst>
          </p:cNvPr>
          <p:cNvSpPr txBox="1"/>
          <p:nvPr/>
        </p:nvSpPr>
        <p:spPr>
          <a:xfrm>
            <a:off x="1136374" y="4324116"/>
            <a:ext cx="1344151" cy="369332"/>
          </a:xfrm>
          <a:prstGeom prst="rect">
            <a:avLst/>
          </a:prstGeom>
          <a:noFill/>
        </p:spPr>
        <p:txBody>
          <a:bodyPr wrap="none" rtlCol="0">
            <a:spAutoFit/>
          </a:bodyPr>
          <a:lstStyle/>
          <a:p>
            <a:r>
              <a:rPr lang="en-US" dirty="0">
                <a:solidFill>
                  <a:schemeClr val="accent4">
                    <a:lumMod val="75000"/>
                  </a:schemeClr>
                </a:solidFill>
              </a:rPr>
              <a:t>extracellular</a:t>
            </a:r>
          </a:p>
        </p:txBody>
      </p:sp>
      <p:pic>
        <p:nvPicPr>
          <p:cNvPr id="11" name="Picture 10">
            <a:extLst>
              <a:ext uri="{FF2B5EF4-FFF2-40B4-BE49-F238E27FC236}">
                <a16:creationId xmlns:a16="http://schemas.microsoft.com/office/drawing/2014/main" id="{9CAA9FEC-DC03-E748-B884-96747163E8DE}"/>
              </a:ext>
            </a:extLst>
          </p:cNvPr>
          <p:cNvPicPr>
            <a:picLocks noChangeAspect="1"/>
          </p:cNvPicPr>
          <p:nvPr/>
        </p:nvPicPr>
        <p:blipFill>
          <a:blip r:embed="rId4"/>
          <a:stretch>
            <a:fillRect/>
          </a:stretch>
        </p:blipFill>
        <p:spPr>
          <a:xfrm>
            <a:off x="0" y="4854587"/>
            <a:ext cx="4129086" cy="1102531"/>
          </a:xfrm>
          <a:prstGeom prst="rect">
            <a:avLst/>
          </a:prstGeom>
        </p:spPr>
      </p:pic>
      <p:pic>
        <p:nvPicPr>
          <p:cNvPr id="5" name="Picture 4">
            <a:extLst>
              <a:ext uri="{FF2B5EF4-FFF2-40B4-BE49-F238E27FC236}">
                <a16:creationId xmlns:a16="http://schemas.microsoft.com/office/drawing/2014/main" id="{8AE7D09A-70BB-8546-B4E5-1AAB9E30E277}"/>
              </a:ext>
            </a:extLst>
          </p:cNvPr>
          <p:cNvPicPr>
            <a:picLocks noChangeAspect="1"/>
          </p:cNvPicPr>
          <p:nvPr/>
        </p:nvPicPr>
        <p:blipFill>
          <a:blip r:embed="rId5"/>
          <a:stretch>
            <a:fillRect/>
          </a:stretch>
        </p:blipFill>
        <p:spPr>
          <a:xfrm>
            <a:off x="5409884" y="4098016"/>
            <a:ext cx="3289069" cy="2013959"/>
          </a:xfrm>
          <a:prstGeom prst="rect">
            <a:avLst/>
          </a:prstGeom>
        </p:spPr>
      </p:pic>
      <p:pic>
        <p:nvPicPr>
          <p:cNvPr id="10" name="Picture 9">
            <a:extLst>
              <a:ext uri="{FF2B5EF4-FFF2-40B4-BE49-F238E27FC236}">
                <a16:creationId xmlns:a16="http://schemas.microsoft.com/office/drawing/2014/main" id="{93D43FCA-9153-E46E-B5F9-9D6473FDDADE}"/>
              </a:ext>
            </a:extLst>
          </p:cNvPr>
          <p:cNvPicPr>
            <a:picLocks noChangeAspect="1"/>
          </p:cNvPicPr>
          <p:nvPr/>
        </p:nvPicPr>
        <p:blipFill>
          <a:blip r:embed="rId6">
            <a:duotone>
              <a:schemeClr val="accent1">
                <a:shade val="45000"/>
                <a:satMod val="135000"/>
              </a:schemeClr>
              <a:prstClr val="white"/>
            </a:duotone>
          </a:blip>
          <a:stretch>
            <a:fillRect/>
          </a:stretch>
        </p:blipFill>
        <p:spPr>
          <a:xfrm>
            <a:off x="1366015" y="2429685"/>
            <a:ext cx="6397686" cy="1233487"/>
          </a:xfrm>
          <a:prstGeom prst="rect">
            <a:avLst/>
          </a:prstGeom>
        </p:spPr>
      </p:pic>
    </p:spTree>
    <p:extLst>
      <p:ext uri="{BB962C8B-B14F-4D97-AF65-F5344CB8AC3E}">
        <p14:creationId xmlns:p14="http://schemas.microsoft.com/office/powerpoint/2010/main" val="223566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C6BA9-894B-1641-A85F-C658EAC751B9}"/>
              </a:ext>
            </a:extLst>
          </p:cNvPr>
          <p:cNvSpPr>
            <a:spLocks noGrp="1"/>
          </p:cNvSpPr>
          <p:nvPr>
            <p:ph type="title"/>
          </p:nvPr>
        </p:nvSpPr>
        <p:spPr/>
        <p:txBody>
          <a:bodyPr>
            <a:normAutofit/>
          </a:bodyPr>
          <a:lstStyle/>
          <a:p>
            <a:r>
              <a:rPr lang="en-US" sz="5400" dirty="0"/>
              <a:t>Ohm’s law</a:t>
            </a:r>
          </a:p>
        </p:txBody>
      </p:sp>
      <p:pic>
        <p:nvPicPr>
          <p:cNvPr id="4" name="Picture 3">
            <a:extLst>
              <a:ext uri="{FF2B5EF4-FFF2-40B4-BE49-F238E27FC236}">
                <a16:creationId xmlns:a16="http://schemas.microsoft.com/office/drawing/2014/main" id="{2A9FE070-7955-9C40-AD6A-E793E7C8D49E}"/>
              </a:ext>
            </a:extLst>
          </p:cNvPr>
          <p:cNvPicPr>
            <a:picLocks noChangeAspect="1"/>
          </p:cNvPicPr>
          <p:nvPr/>
        </p:nvPicPr>
        <p:blipFill>
          <a:blip r:embed="rId3"/>
          <a:stretch>
            <a:fillRect/>
          </a:stretch>
        </p:blipFill>
        <p:spPr>
          <a:xfrm>
            <a:off x="2907151" y="3107720"/>
            <a:ext cx="3329698" cy="764193"/>
          </a:xfrm>
          <a:prstGeom prst="rect">
            <a:avLst/>
          </a:prstGeom>
        </p:spPr>
      </p:pic>
      <p:pic>
        <p:nvPicPr>
          <p:cNvPr id="3" name="Picture 2">
            <a:extLst>
              <a:ext uri="{FF2B5EF4-FFF2-40B4-BE49-F238E27FC236}">
                <a16:creationId xmlns:a16="http://schemas.microsoft.com/office/drawing/2014/main" id="{B605935A-FCB3-F646-A883-1D1E8135CF8D}"/>
              </a:ext>
            </a:extLst>
          </p:cNvPr>
          <p:cNvPicPr>
            <a:picLocks noChangeAspect="1"/>
          </p:cNvPicPr>
          <p:nvPr/>
        </p:nvPicPr>
        <p:blipFill>
          <a:blip r:embed="rId4"/>
          <a:stretch>
            <a:fillRect/>
          </a:stretch>
        </p:blipFill>
        <p:spPr>
          <a:xfrm>
            <a:off x="493712" y="1812320"/>
            <a:ext cx="2870200" cy="1295400"/>
          </a:xfrm>
          <a:prstGeom prst="rect">
            <a:avLst/>
          </a:prstGeom>
        </p:spPr>
      </p:pic>
      <p:pic>
        <p:nvPicPr>
          <p:cNvPr id="19" name="Picture 18">
            <a:extLst>
              <a:ext uri="{FF2B5EF4-FFF2-40B4-BE49-F238E27FC236}">
                <a16:creationId xmlns:a16="http://schemas.microsoft.com/office/drawing/2014/main" id="{482BC6EE-A3B3-D143-A627-E09B08D7425D}"/>
              </a:ext>
            </a:extLst>
          </p:cNvPr>
          <p:cNvPicPr>
            <a:picLocks noChangeAspect="1"/>
          </p:cNvPicPr>
          <p:nvPr/>
        </p:nvPicPr>
        <p:blipFill>
          <a:blip r:embed="rId5"/>
          <a:stretch>
            <a:fillRect/>
          </a:stretch>
        </p:blipFill>
        <p:spPr>
          <a:xfrm>
            <a:off x="5777351" y="1393220"/>
            <a:ext cx="3048000" cy="1714500"/>
          </a:xfrm>
          <a:prstGeom prst="rect">
            <a:avLst/>
          </a:prstGeom>
        </p:spPr>
      </p:pic>
      <p:grpSp>
        <p:nvGrpSpPr>
          <p:cNvPr id="21" name="Group 20">
            <a:extLst>
              <a:ext uri="{FF2B5EF4-FFF2-40B4-BE49-F238E27FC236}">
                <a16:creationId xmlns:a16="http://schemas.microsoft.com/office/drawing/2014/main" id="{A1B5F3B3-3020-1F43-AF9F-C2EF94096930}"/>
              </a:ext>
            </a:extLst>
          </p:cNvPr>
          <p:cNvGrpSpPr/>
          <p:nvPr/>
        </p:nvGrpSpPr>
        <p:grpSpPr>
          <a:xfrm>
            <a:off x="4507790" y="4051184"/>
            <a:ext cx="4317561" cy="1620721"/>
            <a:chOff x="4507790" y="4051184"/>
            <a:chExt cx="4317561" cy="1620721"/>
          </a:xfrm>
        </p:grpSpPr>
        <p:pic>
          <p:nvPicPr>
            <p:cNvPr id="14" name="Picture 13">
              <a:extLst>
                <a:ext uri="{FF2B5EF4-FFF2-40B4-BE49-F238E27FC236}">
                  <a16:creationId xmlns:a16="http://schemas.microsoft.com/office/drawing/2014/main" id="{05554F79-42B5-E14F-B485-44A349B43632}"/>
                </a:ext>
              </a:extLst>
            </p:cNvPr>
            <p:cNvPicPr>
              <a:picLocks noChangeAspect="1"/>
            </p:cNvPicPr>
            <p:nvPr/>
          </p:nvPicPr>
          <p:blipFill rotWithShape="1">
            <a:blip r:embed="rId6"/>
            <a:srcRect l="19056"/>
            <a:stretch/>
          </p:blipFill>
          <p:spPr>
            <a:xfrm>
              <a:off x="4507790" y="4643205"/>
              <a:ext cx="4317561" cy="1028700"/>
            </a:xfrm>
            <a:prstGeom prst="rect">
              <a:avLst/>
            </a:prstGeom>
          </p:spPr>
        </p:pic>
        <p:pic>
          <p:nvPicPr>
            <p:cNvPr id="20" name="Picture 19">
              <a:extLst>
                <a:ext uri="{FF2B5EF4-FFF2-40B4-BE49-F238E27FC236}">
                  <a16:creationId xmlns:a16="http://schemas.microsoft.com/office/drawing/2014/main" id="{65764E9F-63A2-D94F-9F0F-CFC1648150DF}"/>
                </a:ext>
              </a:extLst>
            </p:cNvPr>
            <p:cNvPicPr>
              <a:picLocks noChangeAspect="1"/>
            </p:cNvPicPr>
            <p:nvPr/>
          </p:nvPicPr>
          <p:blipFill>
            <a:blip r:embed="rId7"/>
            <a:stretch>
              <a:fillRect/>
            </a:stretch>
          </p:blipFill>
          <p:spPr>
            <a:xfrm>
              <a:off x="4776787" y="4051184"/>
              <a:ext cx="876300" cy="927100"/>
            </a:xfrm>
            <a:prstGeom prst="rect">
              <a:avLst/>
            </a:prstGeom>
          </p:spPr>
        </p:pic>
      </p:grpSp>
      <p:grpSp>
        <p:nvGrpSpPr>
          <p:cNvPr id="27" name="Group 26">
            <a:extLst>
              <a:ext uri="{FF2B5EF4-FFF2-40B4-BE49-F238E27FC236}">
                <a16:creationId xmlns:a16="http://schemas.microsoft.com/office/drawing/2014/main" id="{E4379FB1-6F02-D140-AB9E-3D88CF4482F3}"/>
              </a:ext>
            </a:extLst>
          </p:cNvPr>
          <p:cNvGrpSpPr/>
          <p:nvPr/>
        </p:nvGrpSpPr>
        <p:grpSpPr>
          <a:xfrm>
            <a:off x="0" y="4747759"/>
            <a:ext cx="4129086" cy="1814513"/>
            <a:chOff x="0" y="4747759"/>
            <a:chExt cx="4129086" cy="1814513"/>
          </a:xfrm>
        </p:grpSpPr>
        <p:pic>
          <p:nvPicPr>
            <p:cNvPr id="22" name="Picture 21">
              <a:extLst>
                <a:ext uri="{FF2B5EF4-FFF2-40B4-BE49-F238E27FC236}">
                  <a16:creationId xmlns:a16="http://schemas.microsoft.com/office/drawing/2014/main" id="{0FD01F76-54D1-D446-9D12-6DA84834351B}"/>
                </a:ext>
              </a:extLst>
            </p:cNvPr>
            <p:cNvPicPr>
              <a:picLocks noChangeAspect="1"/>
            </p:cNvPicPr>
            <p:nvPr/>
          </p:nvPicPr>
          <p:blipFill>
            <a:blip r:embed="rId8"/>
            <a:stretch>
              <a:fillRect/>
            </a:stretch>
          </p:blipFill>
          <p:spPr>
            <a:xfrm>
              <a:off x="0" y="5167080"/>
              <a:ext cx="4129086" cy="1102531"/>
            </a:xfrm>
            <a:prstGeom prst="rect">
              <a:avLst/>
            </a:prstGeom>
          </p:spPr>
        </p:pic>
        <p:cxnSp>
          <p:nvCxnSpPr>
            <p:cNvPr id="24" name="Straight Arrow Connector 23">
              <a:extLst>
                <a:ext uri="{FF2B5EF4-FFF2-40B4-BE49-F238E27FC236}">
                  <a16:creationId xmlns:a16="http://schemas.microsoft.com/office/drawing/2014/main" id="{604545E9-12A1-4046-8423-BC4774872665}"/>
                </a:ext>
              </a:extLst>
            </p:cNvPr>
            <p:cNvCxnSpPr/>
            <p:nvPr/>
          </p:nvCxnSpPr>
          <p:spPr>
            <a:xfrm>
              <a:off x="1300165" y="4747759"/>
              <a:ext cx="0" cy="1814513"/>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grpSp>
    </p:spTree>
    <p:extLst>
      <p:ext uri="{BB962C8B-B14F-4D97-AF65-F5344CB8AC3E}">
        <p14:creationId xmlns:p14="http://schemas.microsoft.com/office/powerpoint/2010/main" val="242414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andardscreen">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dardscreen" id="{322FB649-F5B3-C64E-8552-1E2885635DE0}" vid="{9F5915F0-E628-1E4A-8989-6DF5BCA509F4}"/>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{58A062EE-0C5F-D94A-B726-D1E405B558BF}tf10001122</Template>
  <TotalTime>3195</TotalTime>
  <Words>2275</Words>
  <Application>Microsoft Macintosh PowerPoint</Application>
  <PresentationFormat>On-screen Show (4:3)</PresentationFormat>
  <Paragraphs>145</Paragraphs>
  <Slides>22</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Light</vt:lpstr>
      <vt:lpstr>Helvetica</vt:lpstr>
      <vt:lpstr>Tw Cen MT</vt:lpstr>
      <vt:lpstr>Standardscreen</vt:lpstr>
      <vt:lpstr>Circuit</vt:lpstr>
      <vt:lpstr>Accessing Matlab</vt:lpstr>
      <vt:lpstr>Downloading the workshop Matlab Live script file</vt:lpstr>
      <vt:lpstr>Modeling the Action Potential</vt:lpstr>
      <vt:lpstr>Hodgkin &amp;Huxley</vt:lpstr>
      <vt:lpstr>The neuron as an electrical system</vt:lpstr>
      <vt:lpstr>Capacitance</vt:lpstr>
      <vt:lpstr>The neuron as an electrical system</vt:lpstr>
      <vt:lpstr>The neuron as an electrical system</vt:lpstr>
      <vt:lpstr>Ohm’s law</vt:lpstr>
      <vt:lpstr>Driving force</vt:lpstr>
      <vt:lpstr>Ohm’s law</vt:lpstr>
      <vt:lpstr>Gating Variables</vt:lpstr>
      <vt:lpstr>Gating variables made a biological prediction!</vt:lpstr>
      <vt:lpstr>What can you do with a model?</vt:lpstr>
      <vt:lpstr>What can you do with a model?</vt:lpstr>
      <vt:lpstr>What can you do with a model?</vt:lpstr>
      <vt:lpstr>What can you do with a model?</vt:lpstr>
      <vt:lpstr>What can you do with a model?</vt:lpstr>
      <vt:lpstr>Why build models?</vt:lpstr>
      <vt:lpstr>How Hodgkin &amp; Huxley solved their model equations</vt:lpstr>
      <vt:lpstr>Download the Matlab livescript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the Action Potential</dc:title>
  <dc:creator>Gabrielle</dc:creator>
  <cp:lastModifiedBy>Microsoft Office User</cp:lastModifiedBy>
  <cp:revision>153</cp:revision>
  <cp:lastPrinted>2022-10-21T15:34:32Z</cp:lastPrinted>
  <dcterms:created xsi:type="dcterms:W3CDTF">2021-09-21T21:30:18Z</dcterms:created>
  <dcterms:modified xsi:type="dcterms:W3CDTF">2022-10-21T15:34:35Z</dcterms:modified>
</cp:coreProperties>
</file>